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8229600" cx="14630400"/>
  <p:notesSz cx="8229600" cy="14630400"/>
  <p:embeddedFontLst>
    <p:embeddedFont>
      <p:font typeface="Martel Sans"/>
      <p:regular r:id="rId25"/>
      <p:bold r:id="rId26"/>
    </p:embeddedFont>
    <p:embeddedFont>
      <p:font typeface="Kanit"/>
      <p:regular r:id="rId27"/>
      <p:bold r:id="rId28"/>
      <p:italic r:id="rId29"/>
      <p:boldItalic r:id="rId30"/>
    </p:embeddedFont>
    <p:embeddedFont>
      <p:font typeface="Martel Sans Light"/>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artelSans-bold.fntdata"/><Relationship Id="rId25" Type="http://schemas.openxmlformats.org/officeDocument/2006/relationships/font" Target="fonts/MartelSans-regular.fntdata"/><Relationship Id="rId28" Type="http://schemas.openxmlformats.org/officeDocument/2006/relationships/font" Target="fonts/Kanit-bold.fntdata"/><Relationship Id="rId27" Type="http://schemas.openxmlformats.org/officeDocument/2006/relationships/font" Target="fonts/Kani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Kani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artelSansLight-regular.fntdata"/><Relationship Id="rId30" Type="http://schemas.openxmlformats.org/officeDocument/2006/relationships/font" Target="fonts/Kanit-bold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MartelSansLight-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c61c019e7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3c61c019e7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3c61c019e7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sp>
        <p:nvSpPr>
          <p:cNvPr id="55" name="Google Shape;55;p13"/>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58" name="Shape 58"/>
        <p:cNvGrpSpPr/>
        <p:nvPr/>
      </p:nvGrpSpPr>
      <p:grpSpPr>
        <a:xfrm>
          <a:off x="0" y="0"/>
          <a:ext cx="0" cy="0"/>
          <a:chOff x="0" y="0"/>
          <a:chExt cx="0" cy="0"/>
        </a:xfrm>
      </p:grpSpPr>
      <p:sp>
        <p:nvSpPr>
          <p:cNvPr id="59" name="Google Shape;59;p14"/>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62" name="Shape 62"/>
        <p:cNvGrpSpPr/>
        <p:nvPr/>
      </p:nvGrpSpPr>
      <p:grpSpPr>
        <a:xfrm>
          <a:off x="0" y="0"/>
          <a:ext cx="0" cy="0"/>
          <a:chOff x="0" y="0"/>
          <a:chExt cx="0" cy="0"/>
        </a:xfrm>
      </p:grpSpPr>
      <p:sp>
        <p:nvSpPr>
          <p:cNvPr id="63" name="Google Shape;63;p15"/>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66" name="Shape 66"/>
        <p:cNvGrpSpPr/>
        <p:nvPr/>
      </p:nvGrpSpPr>
      <p:grpSpPr>
        <a:xfrm>
          <a:off x="0" y="0"/>
          <a:ext cx="0" cy="0"/>
          <a:chOff x="0" y="0"/>
          <a:chExt cx="0" cy="0"/>
        </a:xfrm>
      </p:grpSpPr>
      <p:sp>
        <p:nvSpPr>
          <p:cNvPr id="67" name="Google Shape;67;p16"/>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70" name="Shape 70"/>
        <p:cNvGrpSpPr/>
        <p:nvPr/>
      </p:nvGrpSpPr>
      <p:grpSpPr>
        <a:xfrm>
          <a:off x="0" y="0"/>
          <a:ext cx="0" cy="0"/>
          <a:chOff x="0" y="0"/>
          <a:chExt cx="0" cy="0"/>
        </a:xfrm>
      </p:grpSpPr>
      <p:sp>
        <p:nvSpPr>
          <p:cNvPr id="71" name="Google Shape;71;p17"/>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 name="Google Shape;73;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74" name="Shape 74"/>
        <p:cNvGrpSpPr/>
        <p:nvPr/>
      </p:nvGrpSpPr>
      <p:grpSpPr>
        <a:xfrm>
          <a:off x="0" y="0"/>
          <a:ext cx="0" cy="0"/>
          <a:chOff x="0" y="0"/>
          <a:chExt cx="0" cy="0"/>
        </a:xfrm>
      </p:grpSpPr>
      <p:sp>
        <p:nvSpPr>
          <p:cNvPr id="75" name="Google Shape;75;p18"/>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8"/>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 name="Google Shape;77;p1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78" name="Shape 78"/>
        <p:cNvGrpSpPr/>
        <p:nvPr/>
      </p:nvGrpSpPr>
      <p:grpSpPr>
        <a:xfrm>
          <a:off x="0" y="0"/>
          <a:ext cx="0" cy="0"/>
          <a:chOff x="0" y="0"/>
          <a:chExt cx="0" cy="0"/>
        </a:xfrm>
      </p:grpSpPr>
      <p:sp>
        <p:nvSpPr>
          <p:cNvPr id="79" name="Google Shape;79;p19"/>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9"/>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1" name="Google Shape;81;p1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82" name="Shape 82"/>
        <p:cNvGrpSpPr/>
        <p:nvPr/>
      </p:nvGrpSpPr>
      <p:grpSpPr>
        <a:xfrm>
          <a:off x="0" y="0"/>
          <a:ext cx="0" cy="0"/>
          <a:chOff x="0" y="0"/>
          <a:chExt cx="0" cy="0"/>
        </a:xfrm>
      </p:grpSpPr>
      <p:sp>
        <p:nvSpPr>
          <p:cNvPr id="83" name="Google Shape;83;p20"/>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0"/>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5" name="Google Shape;85;p2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86" name="Shape 8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7.png"/><Relationship Id="rId4" Type="http://schemas.openxmlformats.org/officeDocument/2006/relationships/image" Target="../media/image62.png"/><Relationship Id="rId5" Type="http://schemas.openxmlformats.org/officeDocument/2006/relationships/image" Target="../media/image58.png"/><Relationship Id="rId6" Type="http://schemas.openxmlformats.org/officeDocument/2006/relationships/image" Target="../media/image56.png"/><Relationship Id="rId7" Type="http://schemas.openxmlformats.org/officeDocument/2006/relationships/image" Target="../media/image67.png"/><Relationship Id="rId8"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9.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3.png"/><Relationship Id="rId4" Type="http://schemas.openxmlformats.org/officeDocument/2006/relationships/image" Target="../media/image70.png"/><Relationship Id="rId5" Type="http://schemas.openxmlformats.org/officeDocument/2006/relationships/image" Target="../media/image65.png"/><Relationship Id="rId6" Type="http://schemas.openxmlformats.org/officeDocument/2006/relationships/image" Target="../media/image72.png"/><Relationship Id="rId7"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79.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11" Type="http://schemas.openxmlformats.org/officeDocument/2006/relationships/image" Target="../media/image90.png"/><Relationship Id="rId10" Type="http://schemas.openxmlformats.org/officeDocument/2006/relationships/image" Target="../media/image93.png"/><Relationship Id="rId12" Type="http://schemas.openxmlformats.org/officeDocument/2006/relationships/image" Target="../media/image92.png"/><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77.png"/><Relationship Id="rId4" Type="http://schemas.openxmlformats.org/officeDocument/2006/relationships/image" Target="../media/image80.png"/><Relationship Id="rId9" Type="http://schemas.openxmlformats.org/officeDocument/2006/relationships/image" Target="../media/image84.png"/><Relationship Id="rId5" Type="http://schemas.openxmlformats.org/officeDocument/2006/relationships/image" Target="../media/image88.png"/><Relationship Id="rId6" Type="http://schemas.openxmlformats.org/officeDocument/2006/relationships/image" Target="../media/image78.png"/><Relationship Id="rId7" Type="http://schemas.openxmlformats.org/officeDocument/2006/relationships/image" Target="../media/image94.png"/><Relationship Id="rId8" Type="http://schemas.openxmlformats.org/officeDocument/2006/relationships/image" Target="../media/image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95.png"/><Relationship Id="rId4" Type="http://schemas.openxmlformats.org/officeDocument/2006/relationships/image" Target="../media/image91.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5.png"/><Relationship Id="rId8"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48.png"/><Relationship Id="rId5" Type="http://schemas.openxmlformats.org/officeDocument/2006/relationships/image" Target="../media/image34.png"/><Relationship Id="rId6"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6.png"/><Relationship Id="rId4" Type="http://schemas.openxmlformats.org/officeDocument/2006/relationships/image" Target="../media/image20.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30.png"/><Relationship Id="rId8"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preencoded.png" id="92" name="Google Shape;92;p2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3" name="Google Shape;93;p22"/>
          <p:cNvSpPr/>
          <p:nvPr/>
        </p:nvSpPr>
        <p:spPr>
          <a:xfrm>
            <a:off x="837724" y="2780705"/>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Kanit"/>
              <a:buNone/>
            </a:pPr>
            <a:r>
              <a:rPr b="0" i="0" lang="en-US" sz="4400" u="none" cap="none" strike="noStrike">
                <a:solidFill>
                  <a:srgbClr val="FFFFFF"/>
                </a:solidFill>
                <a:latin typeface="Kanit"/>
                <a:ea typeface="Kanit"/>
                <a:cs typeface="Kanit"/>
                <a:sym typeface="Kanit"/>
              </a:rPr>
              <a:t>Machine Learning &amp; Research Webinar</a:t>
            </a:r>
            <a:endParaRPr b="0" i="0" sz="4400" u="none" cap="none" strike="noStrike"/>
          </a:p>
        </p:txBody>
      </p:sp>
      <p:sp>
        <p:nvSpPr>
          <p:cNvPr id="94" name="Google Shape;94;p22"/>
          <p:cNvSpPr/>
          <p:nvPr/>
        </p:nvSpPr>
        <p:spPr>
          <a:xfrm>
            <a:off x="837724" y="4284464"/>
            <a:ext cx="3802142" cy="422315"/>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Kanit"/>
              <a:buNone/>
            </a:pPr>
            <a:r>
              <a:rPr b="0" i="0" lang="en-US" sz="2650" u="none" cap="none" strike="noStrike">
                <a:solidFill>
                  <a:srgbClr val="FFFFFF"/>
                </a:solidFill>
                <a:latin typeface="Kanit"/>
                <a:ea typeface="Kanit"/>
                <a:cs typeface="Kanit"/>
                <a:sym typeface="Kanit"/>
              </a:rPr>
              <a:t>For </a:t>
            </a:r>
            <a:r>
              <a:rPr lang="en-US" sz="2650">
                <a:solidFill>
                  <a:srgbClr val="FFFFFF"/>
                </a:solidFill>
                <a:latin typeface="Kanit"/>
                <a:ea typeface="Kanit"/>
                <a:cs typeface="Kanit"/>
                <a:sym typeface="Kanit"/>
              </a:rPr>
              <a:t>Future DEV</a:t>
            </a:r>
            <a:endParaRPr b="0" i="0" sz="2650" u="none" cap="none" strike="noStrike"/>
          </a:p>
        </p:txBody>
      </p:sp>
      <p:sp>
        <p:nvSpPr>
          <p:cNvPr id="95" name="Google Shape;95;p22"/>
          <p:cNvSpPr/>
          <p:nvPr/>
        </p:nvSpPr>
        <p:spPr>
          <a:xfrm>
            <a:off x="837724" y="5065752"/>
            <a:ext cx="746855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Presented by </a:t>
            </a:r>
            <a:r>
              <a:rPr lang="en-US" sz="1850">
                <a:solidFill>
                  <a:srgbClr val="D9E1FF"/>
                </a:solidFill>
                <a:latin typeface="Martel Sans"/>
                <a:ea typeface="Martel Sans"/>
                <a:cs typeface="Martel Sans"/>
                <a:sym typeface="Martel Sans"/>
              </a:rPr>
              <a:t>Md. Shariar Emon Shaikat,</a:t>
            </a:r>
            <a:r>
              <a:rPr b="0" i="0" lang="en-US" sz="1850" u="none" cap="none" strike="noStrike">
                <a:solidFill>
                  <a:srgbClr val="D9E1FF"/>
                </a:solidFill>
                <a:latin typeface="Martel Sans"/>
                <a:ea typeface="Martel Sans"/>
                <a:cs typeface="Martel Sans"/>
                <a:sym typeface="Martel Sans"/>
              </a:rPr>
              <a:t> </a:t>
            </a:r>
            <a:r>
              <a:rPr lang="en-US" sz="1850">
                <a:solidFill>
                  <a:srgbClr val="D9E1FF"/>
                </a:solidFill>
                <a:latin typeface="Martel Sans"/>
                <a:ea typeface="Martel Sans"/>
                <a:cs typeface="Martel Sans"/>
                <a:sym typeface="Martel Sans"/>
              </a:rPr>
              <a:t>BRAC University</a:t>
            </a:r>
            <a:endParaRPr b="0" i="0" sz="1850" u="none" cap="none" strike="noStrike"/>
          </a:p>
        </p:txBody>
      </p:sp>
      <p:pic>
        <p:nvPicPr>
          <p:cNvPr id="96" name="Google Shape;96;p22" title="Screenshot 2026-02-06 165555.png"/>
          <p:cNvPicPr preferRelativeResize="0"/>
          <p:nvPr/>
        </p:nvPicPr>
        <p:blipFill>
          <a:blip r:embed="rId4">
            <a:alphaModFix/>
          </a:blip>
          <a:stretch>
            <a:fillRect/>
          </a:stretch>
        </p:blipFill>
        <p:spPr>
          <a:xfrm>
            <a:off x="9375299" y="631766"/>
            <a:ext cx="5176200" cy="6966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p:nvPr/>
        </p:nvSpPr>
        <p:spPr>
          <a:xfrm>
            <a:off x="853202" y="548521"/>
            <a:ext cx="1275874" cy="367665"/>
          </a:xfrm>
          <a:prstGeom prst="roundRect">
            <a:avLst>
              <a:gd fmla="val 6495" name="adj"/>
            </a:avLst>
          </a:prstGeom>
          <a:noFill/>
          <a:ln cap="flat" cmpd="sng" w="9525">
            <a:solidFill>
              <a:srgbClr val="FD50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980125" y="615801"/>
            <a:ext cx="1149000" cy="300300"/>
          </a:xfrm>
          <a:prstGeom prst="rect">
            <a:avLst/>
          </a:prstGeom>
          <a:noFill/>
          <a:ln>
            <a:noFill/>
          </a:ln>
        </p:spPr>
        <p:txBody>
          <a:bodyPr anchorCtr="0" anchor="t" bIns="0" lIns="0" spcFirstLastPara="1" rIns="0" wrap="square" tIns="0">
            <a:noAutofit/>
          </a:bodyPr>
          <a:lstStyle/>
          <a:p>
            <a:pPr indent="0" lvl="0" marL="0" marR="0" rtl="0" algn="l">
              <a:lnSpc>
                <a:spcPct val="144000"/>
              </a:lnSpc>
              <a:spcBef>
                <a:spcPts val="0"/>
              </a:spcBef>
              <a:spcAft>
                <a:spcPts val="0"/>
              </a:spcAft>
              <a:buClr>
                <a:srgbClr val="FD505F"/>
              </a:buClr>
              <a:buSzPts val="1250"/>
              <a:buFont typeface="Martel Sans"/>
              <a:buNone/>
            </a:pPr>
            <a:r>
              <a:rPr b="0" i="0" lang="en-US" sz="1250" u="none" cap="none" strike="noStrike">
                <a:solidFill>
                  <a:srgbClr val="FD505F"/>
                </a:solidFill>
                <a:latin typeface="Martel Sans"/>
                <a:ea typeface="Martel Sans"/>
                <a:cs typeface="Martel Sans"/>
                <a:sym typeface="Martel Sans"/>
              </a:rPr>
              <a:t>TECHNIQUES</a:t>
            </a:r>
            <a:endParaRPr b="0" i="0" sz="1250" u="none" cap="none" strike="noStrike"/>
          </a:p>
        </p:txBody>
      </p:sp>
      <p:sp>
        <p:nvSpPr>
          <p:cNvPr id="274" name="Google Shape;274;p31"/>
          <p:cNvSpPr/>
          <p:nvPr/>
        </p:nvSpPr>
        <p:spPr>
          <a:xfrm>
            <a:off x="853202" y="982266"/>
            <a:ext cx="6504503" cy="468154"/>
          </a:xfrm>
          <a:prstGeom prst="rect">
            <a:avLst/>
          </a:prstGeom>
          <a:noFill/>
          <a:ln>
            <a:noFill/>
          </a:ln>
        </p:spPr>
        <p:txBody>
          <a:bodyPr anchorCtr="0" anchor="t" bIns="0" lIns="0" spcFirstLastPara="1" rIns="0" wrap="square" tIns="0">
            <a:noAutofit/>
          </a:bodyPr>
          <a:lstStyle/>
          <a:p>
            <a:pPr indent="0" lvl="0" marL="0" marR="0" rtl="0" algn="l">
              <a:lnSpc>
                <a:spcPct val="125862"/>
              </a:lnSpc>
              <a:spcBef>
                <a:spcPts val="0"/>
              </a:spcBef>
              <a:spcAft>
                <a:spcPts val="0"/>
              </a:spcAft>
              <a:buClr>
                <a:srgbClr val="FFFFFF"/>
              </a:buClr>
              <a:buSzPts val="2900"/>
              <a:buFont typeface="Kanit"/>
              <a:buNone/>
            </a:pPr>
            <a:r>
              <a:rPr b="0" i="0" lang="en-US" sz="2900" u="none" cap="none" strike="noStrike">
                <a:solidFill>
                  <a:srgbClr val="FFFFFF"/>
                </a:solidFill>
                <a:latin typeface="Kanit"/>
                <a:ea typeface="Kanit"/>
                <a:cs typeface="Kanit"/>
                <a:sym typeface="Kanit"/>
              </a:rPr>
              <a:t>Common Machine Learning Algorithms</a:t>
            </a:r>
            <a:endParaRPr b="0" i="0" sz="2900" u="none" cap="none" strike="noStrike"/>
          </a:p>
        </p:txBody>
      </p:sp>
      <p:sp>
        <p:nvSpPr>
          <p:cNvPr id="275" name="Google Shape;275;p31"/>
          <p:cNvSpPr/>
          <p:nvPr/>
        </p:nvSpPr>
        <p:spPr>
          <a:xfrm>
            <a:off x="853202" y="3482578"/>
            <a:ext cx="8230552" cy="2332519"/>
          </a:xfrm>
          <a:prstGeom prst="rect">
            <a:avLst/>
          </a:prstGeom>
          <a:noFill/>
          <a:ln>
            <a:noFill/>
          </a:ln>
        </p:spPr>
        <p:txBody>
          <a:bodyPr anchorCtr="0" anchor="t" bIns="0" lIns="0" spcFirstLastPara="1" rIns="0" wrap="square" tIns="0">
            <a:noAutofit/>
          </a:bodyPr>
          <a:lstStyle/>
          <a:p>
            <a:pPr indent="0" lvl="0" marL="0" marR="0" rtl="0" algn="l">
              <a:lnSpc>
                <a:spcPct val="145161"/>
              </a:lnSpc>
              <a:spcBef>
                <a:spcPts val="0"/>
              </a:spcBef>
              <a:spcAft>
                <a:spcPts val="0"/>
              </a:spcAft>
              <a:buClr>
                <a:srgbClr val="D9E1FF"/>
              </a:buClr>
              <a:buSzPts val="1550"/>
              <a:buFont typeface="Martel Sans"/>
              <a:buNone/>
            </a:pPr>
            <a:r>
              <a:rPr b="1" i="0" lang="en-US" sz="1550" u="none" cap="none" strike="noStrike">
                <a:solidFill>
                  <a:srgbClr val="D9E1FF"/>
                </a:solidFill>
                <a:latin typeface="Martel Sans"/>
                <a:ea typeface="Martel Sans"/>
                <a:cs typeface="Martel Sans"/>
                <a:sym typeface="Martel Sans"/>
              </a:rPr>
              <a:t>Linear/Logistic Regression:</a:t>
            </a:r>
            <a:r>
              <a:rPr b="0" i="0" lang="en-US" sz="1550" u="none" cap="none" strike="noStrike">
                <a:solidFill>
                  <a:srgbClr val="D9E1FF"/>
                </a:solidFill>
                <a:latin typeface="Martel Sans"/>
                <a:ea typeface="Martel Sans"/>
                <a:cs typeface="Martel Sans"/>
                <a:sym typeface="Martel Sans"/>
              </a:rPr>
              <a:t> Simple yet powerful for predicting continuous values or classifying categories.</a:t>
            </a:r>
            <a:endParaRPr b="0" i="0" sz="1550" u="none" cap="none" strike="noStrike"/>
          </a:p>
          <a:p>
            <a:pPr indent="0" lvl="0" marL="0" marR="0" rtl="0" algn="l">
              <a:lnSpc>
                <a:spcPct val="145161"/>
              </a:lnSpc>
              <a:spcBef>
                <a:spcPts val="0"/>
              </a:spcBef>
              <a:spcAft>
                <a:spcPts val="0"/>
              </a:spcAft>
              <a:buClr>
                <a:srgbClr val="D9E1FF"/>
              </a:buClr>
              <a:buSzPts val="1550"/>
              <a:buFont typeface="Martel Sans"/>
              <a:buNone/>
            </a:pPr>
            <a:r>
              <a:rPr b="1" i="0" lang="en-US" sz="1550" u="none" cap="none" strike="noStrike">
                <a:solidFill>
                  <a:srgbClr val="D9E1FF"/>
                </a:solidFill>
                <a:latin typeface="Martel Sans"/>
                <a:ea typeface="Martel Sans"/>
                <a:cs typeface="Martel Sans"/>
                <a:sym typeface="Martel Sans"/>
              </a:rPr>
              <a:t>Decision Trees/Random Forest:</a:t>
            </a:r>
            <a:r>
              <a:rPr b="0" i="0" lang="en-US" sz="1550" u="none" cap="none" strike="noStrike">
                <a:solidFill>
                  <a:srgbClr val="D9E1FF"/>
                </a:solidFill>
                <a:latin typeface="Martel Sans"/>
                <a:ea typeface="Martel Sans"/>
                <a:cs typeface="Martel Sans"/>
                <a:sym typeface="Martel Sans"/>
              </a:rPr>
              <a:t> Tree-like models used for classification and regression, robust to complex relationships.</a:t>
            </a:r>
            <a:endParaRPr b="0" i="0" sz="1550" u="none" cap="none" strike="noStrike"/>
          </a:p>
          <a:p>
            <a:pPr indent="0" lvl="0" marL="0" marR="0" rtl="0" algn="l">
              <a:lnSpc>
                <a:spcPct val="145161"/>
              </a:lnSpc>
              <a:spcBef>
                <a:spcPts val="0"/>
              </a:spcBef>
              <a:spcAft>
                <a:spcPts val="0"/>
              </a:spcAft>
              <a:buClr>
                <a:srgbClr val="D9E1FF"/>
              </a:buClr>
              <a:buSzPts val="1550"/>
              <a:buFont typeface="Martel Sans"/>
              <a:buNone/>
            </a:pPr>
            <a:r>
              <a:rPr b="1" i="0" lang="en-US" sz="1550" u="none" cap="none" strike="noStrike">
                <a:solidFill>
                  <a:srgbClr val="D9E1FF"/>
                </a:solidFill>
                <a:latin typeface="Martel Sans"/>
                <a:ea typeface="Martel Sans"/>
                <a:cs typeface="Martel Sans"/>
                <a:sym typeface="Martel Sans"/>
              </a:rPr>
              <a:t>Support Vector Machines (SVM):</a:t>
            </a:r>
            <a:r>
              <a:rPr b="0" i="0" lang="en-US" sz="1550" u="none" cap="none" strike="noStrike">
                <a:solidFill>
                  <a:srgbClr val="D9E1FF"/>
                </a:solidFill>
                <a:latin typeface="Martel Sans"/>
                <a:ea typeface="Martel Sans"/>
                <a:cs typeface="Martel Sans"/>
                <a:sym typeface="Martel Sans"/>
              </a:rPr>
              <a:t> Effective for high-dimensional data, finding optimal boundaries between classes.</a:t>
            </a:r>
            <a:endParaRPr b="0" i="0" sz="1550" u="none" cap="none" strike="noStrike"/>
          </a:p>
          <a:p>
            <a:pPr indent="0" lvl="0" marL="0" marR="0" rtl="0" algn="l">
              <a:lnSpc>
                <a:spcPct val="145161"/>
              </a:lnSpc>
              <a:spcBef>
                <a:spcPts val="0"/>
              </a:spcBef>
              <a:spcAft>
                <a:spcPts val="0"/>
              </a:spcAft>
              <a:buClr>
                <a:srgbClr val="D9E1FF"/>
              </a:buClr>
              <a:buSzPts val="1550"/>
              <a:buFont typeface="Martel Sans"/>
              <a:buNone/>
            </a:pPr>
            <a:r>
              <a:rPr b="1" i="0" lang="en-US" sz="1550" u="none" cap="none" strike="noStrike">
                <a:solidFill>
                  <a:srgbClr val="D9E1FF"/>
                </a:solidFill>
                <a:latin typeface="Martel Sans"/>
                <a:ea typeface="Martel Sans"/>
                <a:cs typeface="Martel Sans"/>
                <a:sym typeface="Martel Sans"/>
              </a:rPr>
              <a:t>Neural Networks:</a:t>
            </a:r>
            <a:r>
              <a:rPr b="0" i="0" lang="en-US" sz="1550" u="none" cap="none" strike="noStrike">
                <a:solidFill>
                  <a:srgbClr val="D9E1FF"/>
                </a:solidFill>
                <a:latin typeface="Martel Sans"/>
                <a:ea typeface="Martel Sans"/>
                <a:cs typeface="Martel Sans"/>
                <a:sym typeface="Martel Sans"/>
              </a:rPr>
              <a:t> Inspired by the human brain, these deep learning models excel at pattern recognition in vast datasets.</a:t>
            </a:r>
            <a:endParaRPr b="0" i="0" sz="1550" u="none" cap="none" strike="noStrike"/>
          </a:p>
        </p:txBody>
      </p:sp>
      <p:pic>
        <p:nvPicPr>
          <p:cNvPr descr="preencoded.png" id="276" name="Google Shape;276;p31"/>
          <p:cNvPicPr preferRelativeResize="0"/>
          <p:nvPr/>
        </p:nvPicPr>
        <p:blipFill rotWithShape="1">
          <a:blip r:embed="rId3">
            <a:alphaModFix/>
          </a:blip>
          <a:srcRect b="0" l="0" r="0" t="0"/>
          <a:stretch/>
        </p:blipFill>
        <p:spPr>
          <a:xfrm>
            <a:off x="9576911" y="1884640"/>
            <a:ext cx="4207669" cy="5610225"/>
          </a:xfrm>
          <a:prstGeom prst="rect">
            <a:avLst/>
          </a:prstGeom>
          <a:noFill/>
          <a:ln>
            <a:noFill/>
          </a:ln>
        </p:spPr>
      </p:pic>
      <p:sp>
        <p:nvSpPr>
          <p:cNvPr id="277" name="Google Shape;277;p31"/>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a:t>
            </a:r>
            <a:r>
              <a:rPr lang="en-US"/>
              <a:t>rowth leads life</a:t>
            </a:r>
            <a:endParaRPr/>
          </a:p>
        </p:txBody>
      </p:sp>
      <p:sp>
        <p:nvSpPr>
          <p:cNvPr id="278" name="Google Shape;278;p31"/>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p:nvPr/>
        </p:nvSpPr>
        <p:spPr>
          <a:xfrm>
            <a:off x="778073" y="611386"/>
            <a:ext cx="2395061" cy="407789"/>
          </a:xfrm>
          <a:prstGeom prst="roundRect">
            <a:avLst>
              <a:gd fmla="val 6542" name="adj"/>
            </a:avLst>
          </a:prstGeom>
          <a:solidFill>
            <a:srgbClr val="4C0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p:nvPr/>
        </p:nvSpPr>
        <p:spPr>
          <a:xfrm>
            <a:off x="911425" y="678044"/>
            <a:ext cx="2488200" cy="407700"/>
          </a:xfrm>
          <a:prstGeom prst="rect">
            <a:avLst/>
          </a:prstGeom>
          <a:noFill/>
          <a:ln>
            <a:noFill/>
          </a:ln>
        </p:spPr>
        <p:txBody>
          <a:bodyPr anchorCtr="0" anchor="t" bIns="0" lIns="0" spcFirstLastPara="1" rIns="0" wrap="square" tIns="0">
            <a:noAutofit/>
          </a:bodyPr>
          <a:lstStyle/>
          <a:p>
            <a:pPr indent="0" lvl="0" marL="0" marR="0" rtl="0" algn="l">
              <a:lnSpc>
                <a:spcPct val="153571"/>
              </a:lnSpc>
              <a:spcBef>
                <a:spcPts val="0"/>
              </a:spcBef>
              <a:spcAft>
                <a:spcPts val="0"/>
              </a:spcAft>
              <a:buClr>
                <a:srgbClr val="D9E1FF"/>
              </a:buClr>
              <a:buSzPts val="1400"/>
              <a:buFont typeface="Martel Sans"/>
              <a:buNone/>
            </a:pPr>
            <a:r>
              <a:rPr b="0" i="0" lang="en-US" sz="1400" u="none" cap="none" strike="noStrike">
                <a:solidFill>
                  <a:srgbClr val="D9E1FF"/>
                </a:solidFill>
                <a:latin typeface="Martel Sans"/>
                <a:ea typeface="Martel Sans"/>
                <a:cs typeface="Martel Sans"/>
                <a:sym typeface="Martel Sans"/>
              </a:rPr>
              <a:t>PERFORMANCE METRICS</a:t>
            </a:r>
            <a:endParaRPr b="0" i="0" sz="1400" u="none" cap="none" strike="noStrike"/>
          </a:p>
        </p:txBody>
      </p:sp>
      <p:sp>
        <p:nvSpPr>
          <p:cNvPr id="286" name="Google Shape;286;p32"/>
          <p:cNvSpPr/>
          <p:nvPr/>
        </p:nvSpPr>
        <p:spPr>
          <a:xfrm>
            <a:off x="778073" y="1101685"/>
            <a:ext cx="6333530" cy="523042"/>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FFFFFF"/>
              </a:buClr>
              <a:buSzPts val="3250"/>
              <a:buFont typeface="Kanit"/>
              <a:buNone/>
            </a:pPr>
            <a:r>
              <a:rPr b="0" i="0" lang="en-US" sz="3250" u="none" cap="none" strike="noStrike">
                <a:solidFill>
                  <a:srgbClr val="FFFFFF"/>
                </a:solidFill>
                <a:latin typeface="Kanit"/>
                <a:ea typeface="Kanit"/>
                <a:cs typeface="Kanit"/>
                <a:sym typeface="Kanit"/>
              </a:rPr>
              <a:t>Evaluating ML Model Performance</a:t>
            </a:r>
            <a:endParaRPr b="0" i="0" sz="3250" u="none" cap="none" strike="noStrike"/>
          </a:p>
        </p:txBody>
      </p:sp>
      <p:sp>
        <p:nvSpPr>
          <p:cNvPr id="287" name="Google Shape;287;p32"/>
          <p:cNvSpPr/>
          <p:nvPr/>
        </p:nvSpPr>
        <p:spPr>
          <a:xfrm>
            <a:off x="778073" y="2540556"/>
            <a:ext cx="4223385" cy="4459751"/>
          </a:xfrm>
          <a:prstGeom prst="rect">
            <a:avLst/>
          </a:prstGeom>
          <a:noFill/>
          <a:ln>
            <a:noFill/>
          </a:ln>
        </p:spPr>
        <p:txBody>
          <a:bodyPr anchorCtr="0" anchor="t" bIns="0" lIns="0" spcFirstLastPara="1" rIns="0" wrap="square" tIns="0">
            <a:noAutofit/>
          </a:bodyPr>
          <a:lstStyle/>
          <a:p>
            <a:pPr indent="0" lvl="0" marL="0" marR="0" rtl="0" algn="l">
              <a:lnSpc>
                <a:spcPct val="154285"/>
              </a:lnSpc>
              <a:spcBef>
                <a:spcPts val="0"/>
              </a:spcBef>
              <a:spcAft>
                <a:spcPts val="0"/>
              </a:spcAft>
              <a:buClr>
                <a:srgbClr val="D9E1FF"/>
              </a:buClr>
              <a:buSzPts val="1750"/>
              <a:buFont typeface="Martel Sans"/>
              <a:buNone/>
            </a:pPr>
            <a:r>
              <a:rPr b="1" i="0" lang="en-US" sz="1750" u="none" cap="none" strike="noStrike">
                <a:solidFill>
                  <a:srgbClr val="D9E1FF"/>
                </a:solidFill>
                <a:latin typeface="Martel Sans"/>
                <a:ea typeface="Martel Sans"/>
                <a:cs typeface="Martel Sans"/>
                <a:sym typeface="Martel Sans"/>
              </a:rPr>
              <a:t>Overfitting vs. Underfitting:</a:t>
            </a:r>
            <a:r>
              <a:rPr b="0" i="0" lang="en-US" sz="1750" u="none" cap="none" strike="noStrike">
                <a:solidFill>
                  <a:srgbClr val="D9E1FF"/>
                </a:solidFill>
                <a:latin typeface="Martel Sans"/>
                <a:ea typeface="Martel Sans"/>
                <a:cs typeface="Martel Sans"/>
                <a:sym typeface="Martel Sans"/>
              </a:rPr>
              <a:t> Understanding when a model is too complex (overfit) or too simple (underfit) for the data.</a:t>
            </a:r>
            <a:endParaRPr b="0" i="0" sz="1750" u="none" cap="none" strike="noStrike"/>
          </a:p>
          <a:p>
            <a:pPr indent="0" lvl="0" marL="0" marR="0" rtl="0" algn="l">
              <a:lnSpc>
                <a:spcPct val="154285"/>
              </a:lnSpc>
              <a:spcBef>
                <a:spcPts val="0"/>
              </a:spcBef>
              <a:spcAft>
                <a:spcPts val="0"/>
              </a:spcAft>
              <a:buClr>
                <a:srgbClr val="D9E1FF"/>
              </a:buClr>
              <a:buSzPts val="1750"/>
              <a:buFont typeface="Martel Sans"/>
              <a:buNone/>
            </a:pPr>
            <a:r>
              <a:rPr b="1" i="0" lang="en-US" sz="1750" u="none" cap="none" strike="noStrike">
                <a:solidFill>
                  <a:srgbClr val="D9E1FF"/>
                </a:solidFill>
                <a:latin typeface="Martel Sans"/>
                <a:ea typeface="Martel Sans"/>
                <a:cs typeface="Martel Sans"/>
                <a:sym typeface="Martel Sans"/>
              </a:rPr>
              <a:t>Accuracy, Precision, Recall, F1 Score:</a:t>
            </a:r>
            <a:r>
              <a:rPr b="0" i="0" lang="en-US" sz="1750" u="none" cap="none" strike="noStrike">
                <a:solidFill>
                  <a:srgbClr val="D9E1FF"/>
                </a:solidFill>
                <a:latin typeface="Martel Sans"/>
                <a:ea typeface="Martel Sans"/>
                <a:cs typeface="Martel Sans"/>
                <a:sym typeface="Martel Sans"/>
              </a:rPr>
              <a:t> Key metrics to assess a model's correctness and effectiveness, especially in classification tasks.</a:t>
            </a:r>
            <a:endParaRPr b="0" i="0" sz="1750" u="none" cap="none" strike="noStrike"/>
          </a:p>
          <a:p>
            <a:pPr indent="0" lvl="0" marL="0" marR="0" rtl="0" algn="l">
              <a:lnSpc>
                <a:spcPct val="154285"/>
              </a:lnSpc>
              <a:spcBef>
                <a:spcPts val="0"/>
              </a:spcBef>
              <a:spcAft>
                <a:spcPts val="0"/>
              </a:spcAft>
              <a:buClr>
                <a:srgbClr val="D9E1FF"/>
              </a:buClr>
              <a:buSzPts val="1750"/>
              <a:buFont typeface="Martel Sans"/>
              <a:buNone/>
            </a:pPr>
            <a:r>
              <a:rPr b="1" i="0" lang="en-US" sz="1750" u="none" cap="none" strike="noStrike">
                <a:solidFill>
                  <a:srgbClr val="D9E1FF"/>
                </a:solidFill>
                <a:latin typeface="Martel Sans"/>
                <a:ea typeface="Martel Sans"/>
                <a:cs typeface="Martel Sans"/>
                <a:sym typeface="Martel Sans"/>
              </a:rPr>
              <a:t>Train/Test Split &amp; Cross-validation:</a:t>
            </a:r>
            <a:r>
              <a:rPr b="0" i="0" lang="en-US" sz="1750" u="none" cap="none" strike="noStrike">
                <a:solidFill>
                  <a:srgbClr val="D9E1FF"/>
                </a:solidFill>
                <a:latin typeface="Martel Sans"/>
                <a:ea typeface="Martel Sans"/>
                <a:cs typeface="Martel Sans"/>
                <a:sym typeface="Martel Sans"/>
              </a:rPr>
              <a:t> Essential techniques to ensure model generalization and prevent bias.</a:t>
            </a:r>
            <a:endParaRPr b="0" i="0" sz="1750" u="none" cap="none" strike="noStrike"/>
          </a:p>
        </p:txBody>
      </p:sp>
      <p:pic>
        <p:nvPicPr>
          <p:cNvPr descr="preencoded.png" id="288" name="Google Shape;288;p32"/>
          <p:cNvPicPr preferRelativeResize="0"/>
          <p:nvPr/>
        </p:nvPicPr>
        <p:blipFill rotWithShape="1">
          <a:blip r:embed="rId3">
            <a:alphaModFix/>
          </a:blip>
          <a:srcRect b="0" l="0" r="0" t="0"/>
          <a:stretch/>
        </p:blipFill>
        <p:spPr>
          <a:xfrm>
            <a:off x="5551527" y="2166699"/>
            <a:ext cx="8308300" cy="4707969"/>
          </a:xfrm>
          <a:prstGeom prst="rect">
            <a:avLst/>
          </a:prstGeom>
          <a:noFill/>
          <a:ln>
            <a:noFill/>
          </a:ln>
        </p:spPr>
      </p:pic>
      <p:sp>
        <p:nvSpPr>
          <p:cNvPr id="289" name="Google Shape;289;p32"/>
          <p:cNvSpPr/>
          <p:nvPr/>
        </p:nvSpPr>
        <p:spPr>
          <a:xfrm>
            <a:off x="5551527" y="6964468"/>
            <a:ext cx="8308300" cy="342900"/>
          </a:xfrm>
          <a:prstGeom prst="rect">
            <a:avLst/>
          </a:prstGeom>
          <a:noFill/>
          <a:ln>
            <a:noFill/>
          </a:ln>
        </p:spPr>
        <p:txBody>
          <a:bodyPr anchorCtr="0" anchor="t" bIns="0" lIns="0" spcFirstLastPara="1" rIns="0" wrap="square" tIns="0">
            <a:noAutofit/>
          </a:bodyPr>
          <a:lstStyle/>
          <a:p>
            <a:pPr indent="0" lvl="0" marL="0" marR="0" rtl="0" algn="l">
              <a:lnSpc>
                <a:spcPct val="154285"/>
              </a:lnSpc>
              <a:spcBef>
                <a:spcPts val="0"/>
              </a:spcBef>
              <a:spcAft>
                <a:spcPts val="0"/>
              </a:spcAft>
              <a:buClr>
                <a:srgbClr val="D9E1FF"/>
              </a:buClr>
              <a:buSzPts val="1750"/>
              <a:buFont typeface="Martel Sans"/>
              <a:buNone/>
            </a:pPr>
            <a:r>
              <a:rPr b="0" i="0" lang="en-US" sz="1750" u="none" cap="none" strike="noStrike">
                <a:solidFill>
                  <a:srgbClr val="D9E1FF"/>
                </a:solidFill>
                <a:latin typeface="Martel Sans"/>
                <a:ea typeface="Martel Sans"/>
                <a:cs typeface="Martel Sans"/>
                <a:sym typeface="Martel Sans"/>
              </a:rPr>
              <a:t>Visualizing the difference between an ideal fit and an overfitted model.</a:t>
            </a:r>
            <a:endParaRPr b="0" i="0" sz="1750" u="none" cap="none" strike="noStrike"/>
          </a:p>
        </p:txBody>
      </p:sp>
      <p:sp>
        <p:nvSpPr>
          <p:cNvPr id="290" name="Google Shape;290;p32"/>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Have Tough Mindset</a:t>
            </a:r>
            <a:endParaRPr/>
          </a:p>
        </p:txBody>
      </p:sp>
      <p:sp>
        <p:nvSpPr>
          <p:cNvPr id="291" name="Google Shape;291;p32"/>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9</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descr="preencoded.png" id="297" name="Google Shape;297;p33"/>
          <p:cNvPicPr preferRelativeResize="0"/>
          <p:nvPr/>
        </p:nvPicPr>
        <p:blipFill rotWithShape="1">
          <a:blip r:embed="rId3">
            <a:alphaModFix/>
          </a:blip>
          <a:srcRect b="0" l="0" r="0" t="0"/>
          <a:stretch/>
        </p:blipFill>
        <p:spPr>
          <a:xfrm>
            <a:off x="0" y="0"/>
            <a:ext cx="14630400" cy="1519952"/>
          </a:xfrm>
          <a:prstGeom prst="rect">
            <a:avLst/>
          </a:prstGeom>
          <a:noFill/>
          <a:ln>
            <a:noFill/>
          </a:ln>
        </p:spPr>
      </p:pic>
      <p:sp>
        <p:nvSpPr>
          <p:cNvPr id="298" name="Google Shape;298;p33"/>
          <p:cNvSpPr/>
          <p:nvPr/>
        </p:nvSpPr>
        <p:spPr>
          <a:xfrm>
            <a:off x="3366600" y="2639288"/>
            <a:ext cx="1188600" cy="356100"/>
          </a:xfrm>
          <a:prstGeom prst="roundRect">
            <a:avLst>
              <a:gd fmla="val 7675" name="adj"/>
            </a:avLst>
          </a:prstGeom>
          <a:solidFill>
            <a:srgbClr val="4C0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3439475" y="2744373"/>
            <a:ext cx="1115700" cy="214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D9E1FF"/>
              </a:buClr>
              <a:buSzPts val="750"/>
              <a:buFont typeface="Martel Sans"/>
              <a:buNone/>
            </a:pPr>
            <a:r>
              <a:rPr b="0" i="0" lang="en-US" sz="950" u="none" cap="none" strike="noStrike">
                <a:solidFill>
                  <a:srgbClr val="D9E1FF"/>
                </a:solidFill>
                <a:latin typeface="Martel Sans"/>
                <a:ea typeface="Martel Sans"/>
                <a:cs typeface="Martel Sans"/>
                <a:sym typeface="Martel Sans"/>
              </a:rPr>
              <a:t>LOOKING AHEAD</a:t>
            </a:r>
            <a:endParaRPr b="0" i="0" sz="950" u="none" cap="none" strike="noStrike"/>
          </a:p>
        </p:txBody>
      </p:sp>
      <p:sp>
        <p:nvSpPr>
          <p:cNvPr id="300" name="Google Shape;300;p33"/>
          <p:cNvSpPr/>
          <p:nvPr/>
        </p:nvSpPr>
        <p:spPr>
          <a:xfrm>
            <a:off x="3366611" y="3020020"/>
            <a:ext cx="3936802" cy="28610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1800"/>
              <a:buFont typeface="Kanit"/>
              <a:buNone/>
            </a:pPr>
            <a:r>
              <a:rPr b="0" i="0" lang="en-US" sz="1800" u="none" cap="none" strike="noStrike">
                <a:solidFill>
                  <a:srgbClr val="FFFFFF"/>
                </a:solidFill>
                <a:latin typeface="Kanit"/>
                <a:ea typeface="Kanit"/>
                <a:cs typeface="Kanit"/>
                <a:sym typeface="Kanit"/>
              </a:rPr>
              <a:t>Future of ML &amp; Research Opportunities</a:t>
            </a:r>
            <a:endParaRPr b="0" i="0" sz="1800" u="none" cap="none" strike="noStrike"/>
          </a:p>
        </p:txBody>
      </p:sp>
      <p:sp>
        <p:nvSpPr>
          <p:cNvPr id="301" name="Google Shape;301;p33"/>
          <p:cNvSpPr/>
          <p:nvPr/>
        </p:nvSpPr>
        <p:spPr>
          <a:xfrm>
            <a:off x="3366600" y="3398750"/>
            <a:ext cx="8366700" cy="439800"/>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1050" u="none" cap="none" strike="noStrike">
                <a:solidFill>
                  <a:srgbClr val="D9E1FF"/>
                </a:solidFill>
                <a:latin typeface="Martel Sans"/>
                <a:ea typeface="Martel Sans"/>
                <a:cs typeface="Martel Sans"/>
                <a:sym typeface="Martel Sans"/>
              </a:rPr>
              <a:t>Machine Learning is an ever-evolving field, constantly pushing the boundaries of what's possible. The next frontier of innovation is already taking shape, driven by several key emerging trends that promise to reshape industries and create new research avenues.</a:t>
            </a:r>
            <a:endParaRPr b="0" i="0" sz="1050" u="none" cap="none" strike="noStrike"/>
          </a:p>
        </p:txBody>
      </p:sp>
      <p:pic>
        <p:nvPicPr>
          <p:cNvPr descr="preencoded.png" id="302" name="Google Shape;302;p33"/>
          <p:cNvPicPr preferRelativeResize="0"/>
          <p:nvPr/>
        </p:nvPicPr>
        <p:blipFill rotWithShape="1">
          <a:blip r:embed="rId4">
            <a:alphaModFix/>
          </a:blip>
          <a:srcRect b="0" l="0" r="0" t="0"/>
          <a:stretch/>
        </p:blipFill>
        <p:spPr>
          <a:xfrm>
            <a:off x="3366736" y="3918228"/>
            <a:ext cx="303967" cy="303967"/>
          </a:xfrm>
          <a:prstGeom prst="rect">
            <a:avLst/>
          </a:prstGeom>
          <a:noFill/>
          <a:ln>
            <a:noFill/>
          </a:ln>
        </p:spPr>
      </p:pic>
      <p:sp>
        <p:nvSpPr>
          <p:cNvPr id="303" name="Google Shape;303;p33"/>
          <p:cNvSpPr/>
          <p:nvPr/>
        </p:nvSpPr>
        <p:spPr>
          <a:xfrm>
            <a:off x="3366736" y="4299348"/>
            <a:ext cx="1430400" cy="1788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Federated Learning</a:t>
            </a:r>
            <a:endParaRPr b="0" i="0" sz="1100" u="none" cap="none" strike="noStrike"/>
          </a:p>
        </p:txBody>
      </p:sp>
      <p:sp>
        <p:nvSpPr>
          <p:cNvPr id="304" name="Google Shape;304;p33"/>
          <p:cNvSpPr/>
          <p:nvPr/>
        </p:nvSpPr>
        <p:spPr>
          <a:xfrm>
            <a:off x="3366736" y="4515208"/>
            <a:ext cx="2580900" cy="439800"/>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Enabling collaborative model training on decentralized data sources while preserving privacy and minimizing data transfer.</a:t>
            </a:r>
            <a:endParaRPr b="0" i="0" sz="950" u="none" cap="none" strike="noStrike"/>
          </a:p>
        </p:txBody>
      </p:sp>
      <p:pic>
        <p:nvPicPr>
          <p:cNvPr descr="preencoded.png" id="305" name="Google Shape;305;p33"/>
          <p:cNvPicPr preferRelativeResize="0"/>
          <p:nvPr/>
        </p:nvPicPr>
        <p:blipFill rotWithShape="1">
          <a:blip r:embed="rId5">
            <a:alphaModFix/>
          </a:blip>
          <a:srcRect b="0" l="0" r="0" t="0"/>
          <a:stretch/>
        </p:blipFill>
        <p:spPr>
          <a:xfrm>
            <a:off x="6024807" y="3918228"/>
            <a:ext cx="303967" cy="303967"/>
          </a:xfrm>
          <a:prstGeom prst="rect">
            <a:avLst/>
          </a:prstGeom>
          <a:noFill/>
          <a:ln>
            <a:noFill/>
          </a:ln>
        </p:spPr>
      </p:pic>
      <p:sp>
        <p:nvSpPr>
          <p:cNvPr id="306" name="Google Shape;306;p33"/>
          <p:cNvSpPr/>
          <p:nvPr/>
        </p:nvSpPr>
        <p:spPr>
          <a:xfrm>
            <a:off x="6024807" y="4299348"/>
            <a:ext cx="1430400" cy="1788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Explainable AI (XAI)</a:t>
            </a:r>
            <a:endParaRPr b="0" i="0" sz="1100" u="none" cap="none" strike="noStrike"/>
          </a:p>
        </p:txBody>
      </p:sp>
      <p:sp>
        <p:nvSpPr>
          <p:cNvPr id="307" name="Google Shape;307;p33"/>
          <p:cNvSpPr/>
          <p:nvPr/>
        </p:nvSpPr>
        <p:spPr>
          <a:xfrm>
            <a:off x="6024807" y="4515208"/>
            <a:ext cx="2580900" cy="439800"/>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Developing methods to make AI decisions understandable, transparent, and trustworthy for human users and regulators.</a:t>
            </a:r>
            <a:endParaRPr b="0" i="0" sz="950" u="none" cap="none" strike="noStrike"/>
          </a:p>
        </p:txBody>
      </p:sp>
      <p:pic>
        <p:nvPicPr>
          <p:cNvPr descr="preencoded.png" id="308" name="Google Shape;308;p33"/>
          <p:cNvPicPr preferRelativeResize="0"/>
          <p:nvPr/>
        </p:nvPicPr>
        <p:blipFill rotWithShape="1">
          <a:blip r:embed="rId6">
            <a:alphaModFix/>
          </a:blip>
          <a:srcRect b="0" l="0" r="0" t="0"/>
          <a:stretch/>
        </p:blipFill>
        <p:spPr>
          <a:xfrm>
            <a:off x="8682877" y="3918228"/>
            <a:ext cx="303967" cy="303967"/>
          </a:xfrm>
          <a:prstGeom prst="rect">
            <a:avLst/>
          </a:prstGeom>
          <a:noFill/>
          <a:ln>
            <a:noFill/>
          </a:ln>
        </p:spPr>
      </p:pic>
      <p:sp>
        <p:nvSpPr>
          <p:cNvPr id="309" name="Google Shape;309;p33"/>
          <p:cNvSpPr/>
          <p:nvPr/>
        </p:nvSpPr>
        <p:spPr>
          <a:xfrm>
            <a:off x="8682877" y="4299348"/>
            <a:ext cx="1430400" cy="1788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Edge Computing</a:t>
            </a:r>
            <a:endParaRPr b="0" i="0" sz="1100" u="none" cap="none" strike="noStrike"/>
          </a:p>
        </p:txBody>
      </p:sp>
      <p:sp>
        <p:nvSpPr>
          <p:cNvPr id="310" name="Google Shape;310;p33"/>
          <p:cNvSpPr/>
          <p:nvPr/>
        </p:nvSpPr>
        <p:spPr>
          <a:xfrm>
            <a:off x="8682877" y="4515208"/>
            <a:ext cx="2580900" cy="439800"/>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Bringing ML models closer to data sources at the network edge for real-time processing, reduced latency, and enhanced security.</a:t>
            </a:r>
            <a:endParaRPr b="0" i="0" sz="950" u="none" cap="none" strike="noStrike"/>
          </a:p>
        </p:txBody>
      </p:sp>
      <p:pic>
        <p:nvPicPr>
          <p:cNvPr descr="preencoded.png" id="311" name="Google Shape;311;p33"/>
          <p:cNvPicPr preferRelativeResize="0"/>
          <p:nvPr/>
        </p:nvPicPr>
        <p:blipFill rotWithShape="1">
          <a:blip r:embed="rId7">
            <a:alphaModFix/>
          </a:blip>
          <a:srcRect b="0" l="0" r="0" t="0"/>
          <a:stretch/>
        </p:blipFill>
        <p:spPr>
          <a:xfrm>
            <a:off x="3366736" y="5078373"/>
            <a:ext cx="303967" cy="303967"/>
          </a:xfrm>
          <a:prstGeom prst="rect">
            <a:avLst/>
          </a:prstGeom>
          <a:noFill/>
          <a:ln>
            <a:noFill/>
          </a:ln>
        </p:spPr>
      </p:pic>
      <p:sp>
        <p:nvSpPr>
          <p:cNvPr id="312" name="Google Shape;312;p33"/>
          <p:cNvSpPr/>
          <p:nvPr/>
        </p:nvSpPr>
        <p:spPr>
          <a:xfrm>
            <a:off x="3366736" y="5459493"/>
            <a:ext cx="1761900" cy="1788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Quantum Machine Learning</a:t>
            </a:r>
            <a:endParaRPr b="0" i="0" sz="1100" u="none" cap="none" strike="noStrike"/>
          </a:p>
        </p:txBody>
      </p:sp>
      <p:sp>
        <p:nvSpPr>
          <p:cNvPr id="313" name="Google Shape;313;p33"/>
          <p:cNvSpPr/>
          <p:nvPr/>
        </p:nvSpPr>
        <p:spPr>
          <a:xfrm>
            <a:off x="3366736" y="5675353"/>
            <a:ext cx="2580900" cy="586200"/>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Leveraging quantum mechanics to develop more powerful and efficient ML algorithms for complex, large-scale computational problems.</a:t>
            </a:r>
            <a:endParaRPr b="0" i="0" sz="950" u="none" cap="none" strike="noStrike"/>
          </a:p>
        </p:txBody>
      </p:sp>
      <p:pic>
        <p:nvPicPr>
          <p:cNvPr descr="preencoded.png" id="314" name="Google Shape;314;p33"/>
          <p:cNvPicPr preferRelativeResize="0"/>
          <p:nvPr/>
        </p:nvPicPr>
        <p:blipFill rotWithShape="1">
          <a:blip r:embed="rId8">
            <a:alphaModFix/>
          </a:blip>
          <a:srcRect b="0" l="0" r="0" t="0"/>
          <a:stretch/>
        </p:blipFill>
        <p:spPr>
          <a:xfrm>
            <a:off x="6024807" y="5078373"/>
            <a:ext cx="303967" cy="303967"/>
          </a:xfrm>
          <a:prstGeom prst="rect">
            <a:avLst/>
          </a:prstGeom>
          <a:noFill/>
          <a:ln>
            <a:noFill/>
          </a:ln>
        </p:spPr>
      </p:pic>
      <p:sp>
        <p:nvSpPr>
          <p:cNvPr id="315" name="Google Shape;315;p33"/>
          <p:cNvSpPr/>
          <p:nvPr/>
        </p:nvSpPr>
        <p:spPr>
          <a:xfrm>
            <a:off x="6024807" y="5459493"/>
            <a:ext cx="1430400" cy="1788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AutoML</a:t>
            </a:r>
            <a:endParaRPr b="0" i="0" sz="1100" u="none" cap="none" strike="noStrike"/>
          </a:p>
        </p:txBody>
      </p:sp>
      <p:sp>
        <p:nvSpPr>
          <p:cNvPr id="316" name="Google Shape;316;p33"/>
          <p:cNvSpPr/>
          <p:nvPr/>
        </p:nvSpPr>
        <p:spPr>
          <a:xfrm>
            <a:off x="6024807" y="5675353"/>
            <a:ext cx="2580900" cy="586200"/>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Automating the end-to-end process of applying machine learning, from data preparation and feature engineering to model selection and deployment.</a:t>
            </a:r>
            <a:endParaRPr b="0" i="0" sz="950" u="none" cap="none" strike="noStrike"/>
          </a:p>
        </p:txBody>
      </p:sp>
      <p:sp>
        <p:nvSpPr>
          <p:cNvPr id="317" name="Google Shape;317;p33"/>
          <p:cNvSpPr/>
          <p:nvPr/>
        </p:nvSpPr>
        <p:spPr>
          <a:xfrm>
            <a:off x="3366624" y="6384322"/>
            <a:ext cx="2180700" cy="2145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FFFFFF"/>
              </a:buClr>
              <a:buSzPts val="1350"/>
              <a:buFont typeface="Kanit"/>
              <a:buNone/>
            </a:pPr>
            <a:r>
              <a:rPr b="0" i="0" lang="en-US" sz="1350" u="none" cap="none" strike="noStrike">
                <a:solidFill>
                  <a:srgbClr val="FFFFFF"/>
                </a:solidFill>
                <a:latin typeface="Kanit"/>
                <a:ea typeface="Kanit"/>
                <a:cs typeface="Kanit"/>
                <a:sym typeface="Kanit"/>
              </a:rPr>
              <a:t>Research &amp; Career Prospects</a:t>
            </a:r>
            <a:endParaRPr b="0" i="0" sz="1350" u="none" cap="none" strike="noStrike"/>
          </a:p>
        </p:txBody>
      </p:sp>
      <p:sp>
        <p:nvSpPr>
          <p:cNvPr id="318" name="Google Shape;318;p33"/>
          <p:cNvSpPr/>
          <p:nvPr/>
        </p:nvSpPr>
        <p:spPr>
          <a:xfrm>
            <a:off x="3366550" y="6825151"/>
            <a:ext cx="7897200" cy="879900"/>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1150" u="none" cap="none" strike="noStrike">
                <a:solidFill>
                  <a:srgbClr val="D9E1FF"/>
                </a:solidFill>
                <a:latin typeface="Martel Sans"/>
                <a:ea typeface="Martel Sans"/>
                <a:cs typeface="Martel Sans"/>
                <a:sym typeface="Martel Sans"/>
              </a:rPr>
              <a:t>These emerging areas open vast opportunities for groundbreaking research, leading to innovations in healthcare, sustainable energy, finance, and beyond. Graduates skilled in these domains will find themselves at the forefront of technological advancement, with roles ranging from AI Ethics Specialists to Quantum Machine Learning Engineers.</a:t>
            </a:r>
            <a:endParaRPr b="0" i="0" sz="1150" u="none" cap="none" strike="noStrike"/>
          </a:p>
        </p:txBody>
      </p:sp>
      <p:sp>
        <p:nvSpPr>
          <p:cNvPr id="319" name="Google Shape;319;p33"/>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a:t>
            </a:r>
            <a:r>
              <a:rPr lang="en-US"/>
              <a:t>uitting is harder</a:t>
            </a:r>
            <a:endParaRPr/>
          </a:p>
        </p:txBody>
      </p:sp>
      <p:sp>
        <p:nvSpPr>
          <p:cNvPr id="320" name="Google Shape;320;p33"/>
          <p:cNvSpPr/>
          <p:nvPr/>
        </p:nvSpPr>
        <p:spPr>
          <a:xfrm>
            <a:off x="12338925" y="7820100"/>
            <a:ext cx="406500" cy="2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p:nvPr/>
        </p:nvSpPr>
        <p:spPr>
          <a:xfrm>
            <a:off x="3428750" y="741075"/>
            <a:ext cx="2116200" cy="582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FD505F"/>
              </a:buClr>
              <a:buSzPts val="750"/>
              <a:buFont typeface="Martel Sans"/>
              <a:buNone/>
            </a:pPr>
            <a:r>
              <a:rPr b="0" i="0" lang="en-US" sz="1250" u="none" cap="none" strike="noStrike">
                <a:solidFill>
                  <a:srgbClr val="FD505F"/>
                </a:solidFill>
                <a:latin typeface="Martel Sans"/>
                <a:ea typeface="Martel Sans"/>
                <a:cs typeface="Martel Sans"/>
                <a:sym typeface="Martel Sans"/>
              </a:rPr>
              <a:t>REAL-WORLD EXAMPLE</a:t>
            </a:r>
            <a:endParaRPr b="0" i="0" sz="1250" u="none" cap="none" strike="noStrike"/>
          </a:p>
        </p:txBody>
      </p:sp>
      <p:sp>
        <p:nvSpPr>
          <p:cNvPr id="327" name="Google Shape;327;p34"/>
          <p:cNvSpPr/>
          <p:nvPr/>
        </p:nvSpPr>
        <p:spPr>
          <a:xfrm>
            <a:off x="3428762" y="997158"/>
            <a:ext cx="3376800" cy="2817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FFFFF"/>
              </a:buClr>
              <a:buSzPts val="1750"/>
              <a:buFont typeface="Kanit"/>
              <a:buNone/>
            </a:pPr>
            <a:r>
              <a:rPr b="0" i="0" lang="en-US" sz="1750" u="none" cap="none" strike="noStrike">
                <a:solidFill>
                  <a:srgbClr val="FFFFFF"/>
                </a:solidFill>
                <a:latin typeface="Kanit"/>
                <a:ea typeface="Kanit"/>
                <a:cs typeface="Kanit"/>
                <a:sym typeface="Kanit"/>
              </a:rPr>
              <a:t>Case Study: Building an ML Model</a:t>
            </a:r>
            <a:endParaRPr b="0" i="0" sz="1750" u="none" cap="none" strike="noStrike"/>
          </a:p>
        </p:txBody>
      </p:sp>
      <p:sp>
        <p:nvSpPr>
          <p:cNvPr id="328" name="Google Shape;328;p34"/>
          <p:cNvSpPr/>
          <p:nvPr/>
        </p:nvSpPr>
        <p:spPr>
          <a:xfrm>
            <a:off x="3428762" y="1391245"/>
            <a:ext cx="7772757" cy="287179"/>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Let's walk through a practical example of building a machine learning model from conception to deployment. For this case study, we'll focus on a common image classification task: distinguishing between images of cats and dogs.</a:t>
            </a:r>
            <a:endParaRPr b="0" i="0" sz="900" u="none" cap="none" strike="noStrike"/>
          </a:p>
        </p:txBody>
      </p:sp>
      <p:sp>
        <p:nvSpPr>
          <p:cNvPr id="329" name="Google Shape;329;p34"/>
          <p:cNvSpPr/>
          <p:nvPr/>
        </p:nvSpPr>
        <p:spPr>
          <a:xfrm>
            <a:off x="3428762" y="1745694"/>
            <a:ext cx="7772757" cy="718066"/>
          </a:xfrm>
          <a:prstGeom prst="roundRect">
            <a:avLst>
              <a:gd fmla="val 2500"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3444002" y="1760934"/>
            <a:ext cx="119658" cy="687586"/>
          </a:xfrm>
          <a:prstGeom prst="rect">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3623429" y="1880592"/>
            <a:ext cx="1408033" cy="175974"/>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1. Define the Problem</a:t>
            </a:r>
            <a:endParaRPr b="0" i="0" sz="1100" u="none" cap="none" strike="noStrike"/>
          </a:p>
        </p:txBody>
      </p:sp>
      <p:sp>
        <p:nvSpPr>
          <p:cNvPr id="332" name="Google Shape;332;p34"/>
          <p:cNvSpPr/>
          <p:nvPr/>
        </p:nvSpPr>
        <p:spPr>
          <a:xfrm>
            <a:off x="3623429" y="2092404"/>
            <a:ext cx="7562850" cy="143589"/>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Clearly state the objective: to build a model that can accurately classify unseen images as either a "cat" or a "dog".</a:t>
            </a:r>
            <a:endParaRPr b="0" i="0" sz="900" u="none" cap="none" strike="noStrike"/>
          </a:p>
        </p:txBody>
      </p:sp>
      <p:sp>
        <p:nvSpPr>
          <p:cNvPr id="333" name="Google Shape;333;p34"/>
          <p:cNvSpPr/>
          <p:nvPr/>
        </p:nvSpPr>
        <p:spPr>
          <a:xfrm>
            <a:off x="3608189" y="2523530"/>
            <a:ext cx="7593330" cy="768787"/>
          </a:xfrm>
          <a:prstGeom prst="roundRect">
            <a:avLst>
              <a:gd fmla="val 2335"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3623429" y="2538770"/>
            <a:ext cx="119658" cy="738307"/>
          </a:xfrm>
          <a:prstGeom prst="rect">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3802856" y="2658428"/>
            <a:ext cx="1408033" cy="175974"/>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2. Data Collection</a:t>
            </a:r>
            <a:endParaRPr b="0" i="0" sz="1100" u="none" cap="none" strike="noStrike"/>
          </a:p>
        </p:txBody>
      </p:sp>
      <p:sp>
        <p:nvSpPr>
          <p:cNvPr id="336" name="Google Shape;336;p34"/>
          <p:cNvSpPr/>
          <p:nvPr/>
        </p:nvSpPr>
        <p:spPr>
          <a:xfrm>
            <a:off x="3802856" y="2870240"/>
            <a:ext cx="7383423" cy="287179"/>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Acquire a large and diverse dataset of labeled cat and dog images. This might involve downloading public datasets or collecting new images.</a:t>
            </a:r>
            <a:endParaRPr b="0" i="0" sz="900" u="none" cap="none" strike="noStrike"/>
          </a:p>
        </p:txBody>
      </p:sp>
      <p:sp>
        <p:nvSpPr>
          <p:cNvPr id="337" name="Google Shape;337;p34"/>
          <p:cNvSpPr/>
          <p:nvPr/>
        </p:nvSpPr>
        <p:spPr>
          <a:xfrm>
            <a:off x="3787735" y="3352086"/>
            <a:ext cx="7413784" cy="768787"/>
          </a:xfrm>
          <a:prstGeom prst="roundRect">
            <a:avLst>
              <a:gd fmla="val 2335"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3802975" y="3367326"/>
            <a:ext cx="119658" cy="738307"/>
          </a:xfrm>
          <a:prstGeom prst="rect">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3982403" y="3486983"/>
            <a:ext cx="1408033" cy="175974"/>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3. Data Preprocessing</a:t>
            </a:r>
            <a:endParaRPr b="0" i="0" sz="1100" u="none" cap="none" strike="noStrike"/>
          </a:p>
        </p:txBody>
      </p:sp>
      <p:sp>
        <p:nvSpPr>
          <p:cNvPr id="340" name="Google Shape;340;p34"/>
          <p:cNvSpPr/>
          <p:nvPr/>
        </p:nvSpPr>
        <p:spPr>
          <a:xfrm>
            <a:off x="3982403" y="3698796"/>
            <a:ext cx="7203877" cy="287179"/>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Clean and prepare the data. This includes resizing images to a uniform size, normalizing pixel values, and augmenting the dataset to prevent overfitting.</a:t>
            </a:r>
            <a:endParaRPr b="0" i="0" sz="900" u="none" cap="none" strike="noStrike"/>
          </a:p>
        </p:txBody>
      </p:sp>
      <p:sp>
        <p:nvSpPr>
          <p:cNvPr id="341" name="Google Shape;341;p34"/>
          <p:cNvSpPr/>
          <p:nvPr/>
        </p:nvSpPr>
        <p:spPr>
          <a:xfrm>
            <a:off x="3967282" y="4180642"/>
            <a:ext cx="7234238" cy="768787"/>
          </a:xfrm>
          <a:prstGeom prst="roundRect">
            <a:avLst>
              <a:gd fmla="val 2335"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3982522" y="4195882"/>
            <a:ext cx="119658" cy="738307"/>
          </a:xfrm>
          <a:prstGeom prst="rect">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4161949" y="4315539"/>
            <a:ext cx="1408033" cy="175974"/>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4. Model Selection</a:t>
            </a:r>
            <a:endParaRPr b="0" i="0" sz="1100" u="none" cap="none" strike="noStrike"/>
          </a:p>
        </p:txBody>
      </p:sp>
      <p:sp>
        <p:nvSpPr>
          <p:cNvPr id="344" name="Google Shape;344;p34"/>
          <p:cNvSpPr/>
          <p:nvPr/>
        </p:nvSpPr>
        <p:spPr>
          <a:xfrm>
            <a:off x="4161949" y="4527352"/>
            <a:ext cx="7024330" cy="287179"/>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Choose an appropriate model architecture. For image classification, a Convolutional Neural Network (CNN) like ResNet or VGG is often a strong choice.</a:t>
            </a:r>
            <a:endParaRPr b="0" i="0" sz="900" u="none" cap="none" strike="noStrike"/>
          </a:p>
        </p:txBody>
      </p:sp>
      <p:sp>
        <p:nvSpPr>
          <p:cNvPr id="345" name="Google Shape;345;p34"/>
          <p:cNvSpPr/>
          <p:nvPr/>
        </p:nvSpPr>
        <p:spPr>
          <a:xfrm>
            <a:off x="3787735" y="5009198"/>
            <a:ext cx="7413784" cy="768787"/>
          </a:xfrm>
          <a:prstGeom prst="roundRect">
            <a:avLst>
              <a:gd fmla="val 2335"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3802975" y="5024438"/>
            <a:ext cx="119658" cy="738307"/>
          </a:xfrm>
          <a:prstGeom prst="rect">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3982403" y="5144095"/>
            <a:ext cx="1408033" cy="175974"/>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5. Model Training</a:t>
            </a:r>
            <a:endParaRPr b="0" i="0" sz="1100" u="none" cap="none" strike="noStrike"/>
          </a:p>
        </p:txBody>
      </p:sp>
      <p:sp>
        <p:nvSpPr>
          <p:cNvPr id="348" name="Google Shape;348;p34"/>
          <p:cNvSpPr/>
          <p:nvPr/>
        </p:nvSpPr>
        <p:spPr>
          <a:xfrm>
            <a:off x="3982403" y="5355908"/>
            <a:ext cx="7203877" cy="287179"/>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Feed the preprocessed data to the chosen CNN model. The model learns to identify features and patterns associated with cats and dogs through iterative optimization.</a:t>
            </a:r>
            <a:endParaRPr b="0" i="0" sz="900" u="none" cap="none" strike="noStrike"/>
          </a:p>
        </p:txBody>
      </p:sp>
      <p:sp>
        <p:nvSpPr>
          <p:cNvPr id="349" name="Google Shape;349;p34"/>
          <p:cNvSpPr/>
          <p:nvPr/>
        </p:nvSpPr>
        <p:spPr>
          <a:xfrm>
            <a:off x="3608189" y="5837753"/>
            <a:ext cx="7593330" cy="768787"/>
          </a:xfrm>
          <a:prstGeom prst="roundRect">
            <a:avLst>
              <a:gd fmla="val 2335"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3623429" y="5852993"/>
            <a:ext cx="119658" cy="738307"/>
          </a:xfrm>
          <a:prstGeom prst="rect">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3802856" y="5972651"/>
            <a:ext cx="1408033" cy="175974"/>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6. Evaluation</a:t>
            </a:r>
            <a:endParaRPr b="0" i="0" sz="1100" u="none" cap="none" strike="noStrike"/>
          </a:p>
        </p:txBody>
      </p:sp>
      <p:sp>
        <p:nvSpPr>
          <p:cNvPr id="352" name="Google Shape;352;p34"/>
          <p:cNvSpPr/>
          <p:nvPr/>
        </p:nvSpPr>
        <p:spPr>
          <a:xfrm>
            <a:off x="3802856" y="6184463"/>
            <a:ext cx="7383423" cy="287179"/>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Assess the trained model's performance using a separate test dataset. Key metrics like accuracy, precision, recall, and F1-score will indicate its effectiveness.</a:t>
            </a:r>
            <a:endParaRPr b="0" i="0" sz="900" u="none" cap="none" strike="noStrike"/>
          </a:p>
        </p:txBody>
      </p:sp>
      <p:sp>
        <p:nvSpPr>
          <p:cNvPr id="353" name="Google Shape;353;p34"/>
          <p:cNvSpPr/>
          <p:nvPr/>
        </p:nvSpPr>
        <p:spPr>
          <a:xfrm>
            <a:off x="3428762" y="6666309"/>
            <a:ext cx="7772757" cy="768787"/>
          </a:xfrm>
          <a:prstGeom prst="roundRect">
            <a:avLst>
              <a:gd fmla="val 2335"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3444002" y="6681549"/>
            <a:ext cx="119658" cy="738307"/>
          </a:xfrm>
          <a:prstGeom prst="rect">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3623429" y="6801207"/>
            <a:ext cx="1768912" cy="175974"/>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7. Interpret Results &amp; Deploy</a:t>
            </a:r>
            <a:endParaRPr b="0" i="0" sz="1100" u="none" cap="none" strike="noStrike"/>
          </a:p>
        </p:txBody>
      </p:sp>
      <p:sp>
        <p:nvSpPr>
          <p:cNvPr id="356" name="Google Shape;356;p34"/>
          <p:cNvSpPr/>
          <p:nvPr/>
        </p:nvSpPr>
        <p:spPr>
          <a:xfrm>
            <a:off x="3623429" y="7013019"/>
            <a:ext cx="7562850" cy="287179"/>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Analyze the evaluation metrics, identify any biases or areas for improvement, and if satisfactory, deploy the model for real-world predictions.</a:t>
            </a:r>
            <a:endParaRPr b="0" i="0" sz="900" u="none" cap="none" strike="noStrike"/>
          </a:p>
        </p:txBody>
      </p:sp>
      <p:sp>
        <p:nvSpPr>
          <p:cNvPr id="357" name="Google Shape;357;p34"/>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r>
              <a:rPr lang="en-US"/>
              <a:t>tay resilient</a:t>
            </a:r>
            <a:endParaRPr/>
          </a:p>
        </p:txBody>
      </p:sp>
      <p:sp>
        <p:nvSpPr>
          <p:cNvPr id="358" name="Google Shape;358;p34"/>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110</a:t>
            </a:r>
            <a:endParaRPr/>
          </a:p>
          <a:p>
            <a:pPr indent="0" lvl="0" marL="0" rtl="0" algn="ctr">
              <a:spcBef>
                <a:spcPts val="0"/>
              </a:spcBef>
              <a:spcAft>
                <a:spcPts val="0"/>
              </a:spcAft>
              <a:buNone/>
            </a:pPr>
            <a:r>
              <a:t/>
            </a:r>
            <a:endParaRPr/>
          </a:p>
        </p:txBody>
      </p:sp>
      <p:sp>
        <p:nvSpPr>
          <p:cNvPr id="359" name="Google Shape;359;p34"/>
          <p:cNvSpPr/>
          <p:nvPr/>
        </p:nvSpPr>
        <p:spPr>
          <a:xfrm>
            <a:off x="12338925" y="7820100"/>
            <a:ext cx="406500" cy="2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p:nvPr/>
        </p:nvSpPr>
        <p:spPr>
          <a:xfrm>
            <a:off x="3263741" y="1427321"/>
            <a:ext cx="1023342" cy="196096"/>
          </a:xfrm>
          <a:prstGeom prst="roundRect">
            <a:avLst>
              <a:gd fmla="val 7635" name="adj"/>
            </a:avLst>
          </a:prstGeom>
          <a:solidFill>
            <a:srgbClr val="4C0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a:off x="3338513" y="1464707"/>
            <a:ext cx="873800" cy="12132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D9E1FF"/>
              </a:buClr>
              <a:buSzPts val="750"/>
              <a:buFont typeface="Martel Sans"/>
              <a:buNone/>
            </a:pPr>
            <a:r>
              <a:rPr b="0" i="0" lang="en-US" sz="750" u="none" cap="none" strike="noStrike">
                <a:solidFill>
                  <a:srgbClr val="D9E1FF"/>
                </a:solidFill>
                <a:latin typeface="Martel Sans"/>
                <a:ea typeface="Martel Sans"/>
                <a:cs typeface="Martel Sans"/>
                <a:sym typeface="Martel Sans"/>
              </a:rPr>
              <a:t>PRACTICAL GUIDE</a:t>
            </a:r>
            <a:endParaRPr b="0" i="0" sz="750" u="none" cap="none" strike="noStrike"/>
          </a:p>
        </p:txBody>
      </p:sp>
      <p:sp>
        <p:nvSpPr>
          <p:cNvPr id="367" name="Google Shape;367;p35"/>
          <p:cNvSpPr/>
          <p:nvPr/>
        </p:nvSpPr>
        <p:spPr>
          <a:xfrm>
            <a:off x="3263741" y="1649373"/>
            <a:ext cx="3470791" cy="29360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FFFFFF"/>
              </a:buClr>
              <a:buSzPts val="1800"/>
              <a:buFont typeface="Kanit"/>
              <a:buNone/>
            </a:pPr>
            <a:r>
              <a:rPr b="0" i="0" lang="en-US" sz="1800" u="none" cap="none" strike="noStrike">
                <a:solidFill>
                  <a:srgbClr val="FFFFFF"/>
                </a:solidFill>
                <a:latin typeface="Kanit"/>
                <a:ea typeface="Kanit"/>
                <a:cs typeface="Kanit"/>
                <a:sym typeface="Kanit"/>
              </a:rPr>
              <a:t>Getting Started with ML Research</a:t>
            </a:r>
            <a:endParaRPr b="0" i="0" sz="1800" u="none" cap="none" strike="noStrike"/>
          </a:p>
        </p:txBody>
      </p:sp>
      <p:sp>
        <p:nvSpPr>
          <p:cNvPr id="368" name="Google Shape;368;p35"/>
          <p:cNvSpPr/>
          <p:nvPr/>
        </p:nvSpPr>
        <p:spPr>
          <a:xfrm>
            <a:off x="3263741" y="2040493"/>
            <a:ext cx="8102918" cy="303609"/>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Embarking on your ML research journey requires a structured approach. Here are the actionable steps and resources to help you build a solid foundation and kickstart your first project, fostering continuous learning and growth.</a:t>
            </a:r>
            <a:endParaRPr b="0" i="0" sz="950" u="none" cap="none" strike="noStrike"/>
          </a:p>
        </p:txBody>
      </p:sp>
      <p:sp>
        <p:nvSpPr>
          <p:cNvPr id="369" name="Google Shape;369;p35"/>
          <p:cNvSpPr/>
          <p:nvPr/>
        </p:nvSpPr>
        <p:spPr>
          <a:xfrm>
            <a:off x="3263741" y="2604254"/>
            <a:ext cx="4018955" cy="1972985"/>
          </a:xfrm>
          <a:prstGeom prst="roundRect">
            <a:avLst>
              <a:gd fmla="val 3708" name="adj"/>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0" name="Google Shape;370;p35"/>
          <p:cNvPicPr preferRelativeResize="0"/>
          <p:nvPr/>
        </p:nvPicPr>
        <p:blipFill rotWithShape="1">
          <a:blip r:embed="rId3">
            <a:alphaModFix/>
          </a:blip>
          <a:srcRect b="0" l="0" r="0" t="0"/>
          <a:stretch/>
        </p:blipFill>
        <p:spPr>
          <a:xfrm>
            <a:off x="3263741" y="2589014"/>
            <a:ext cx="4018955" cy="60960"/>
          </a:xfrm>
          <a:prstGeom prst="rect">
            <a:avLst/>
          </a:prstGeom>
          <a:noFill/>
          <a:ln>
            <a:noFill/>
          </a:ln>
        </p:spPr>
      </p:pic>
      <p:pic>
        <p:nvPicPr>
          <p:cNvPr descr="preencoded.png" id="371" name="Google Shape;371;p35"/>
          <p:cNvPicPr preferRelativeResize="0"/>
          <p:nvPr/>
        </p:nvPicPr>
        <p:blipFill rotWithShape="1">
          <a:blip r:embed="rId4">
            <a:alphaModFix/>
          </a:blip>
          <a:srcRect b="0" l="0" r="0" t="0"/>
          <a:stretch/>
        </p:blipFill>
        <p:spPr>
          <a:xfrm>
            <a:off x="5086052" y="2417207"/>
            <a:ext cx="374213" cy="374213"/>
          </a:xfrm>
          <a:prstGeom prst="rect">
            <a:avLst/>
          </a:prstGeom>
          <a:noFill/>
          <a:ln>
            <a:noFill/>
          </a:ln>
        </p:spPr>
      </p:pic>
      <p:sp>
        <p:nvSpPr>
          <p:cNvPr id="372" name="Google Shape;372;p35"/>
          <p:cNvSpPr/>
          <p:nvPr/>
        </p:nvSpPr>
        <p:spPr>
          <a:xfrm>
            <a:off x="5198328" y="2510790"/>
            <a:ext cx="149662" cy="187047"/>
          </a:xfrm>
          <a:prstGeom prst="rect">
            <a:avLst/>
          </a:prstGeom>
          <a:noFill/>
          <a:ln>
            <a:noFill/>
          </a:ln>
        </p:spPr>
        <p:txBody>
          <a:bodyPr anchorCtr="0" anchor="t" bIns="0" lIns="0" spcFirstLastPara="1" rIns="0" wrap="square" tIns="0">
            <a:noAutofit/>
          </a:bodyPr>
          <a:lstStyle/>
          <a:p>
            <a:pPr indent="0" lvl="0" marL="0" marR="0" rtl="0" algn="l">
              <a:lnSpc>
                <a:spcPct val="121739"/>
              </a:lnSpc>
              <a:spcBef>
                <a:spcPts val="0"/>
              </a:spcBef>
              <a:spcAft>
                <a:spcPts val="0"/>
              </a:spcAft>
              <a:buClr>
                <a:srgbClr val="000000"/>
              </a:buClr>
              <a:buSzPts val="1150"/>
              <a:buFont typeface="Kanit"/>
              <a:buNone/>
            </a:pPr>
            <a:r>
              <a:rPr b="0" i="0" lang="en-US" sz="1150" u="none" cap="none" strike="noStrike">
                <a:solidFill>
                  <a:srgbClr val="000000"/>
                </a:solidFill>
                <a:latin typeface="Kanit"/>
                <a:ea typeface="Kanit"/>
                <a:cs typeface="Kanit"/>
                <a:sym typeface="Kanit"/>
              </a:rPr>
              <a:t>1</a:t>
            </a:r>
            <a:endParaRPr b="0" i="0" sz="1150" u="none" cap="none" strike="noStrike"/>
          </a:p>
        </p:txBody>
      </p:sp>
      <p:sp>
        <p:nvSpPr>
          <p:cNvPr id="373" name="Google Shape;373;p35"/>
          <p:cNvSpPr/>
          <p:nvPr/>
        </p:nvSpPr>
        <p:spPr>
          <a:xfrm>
            <a:off x="3403640" y="2916079"/>
            <a:ext cx="1713667" cy="183475"/>
          </a:xfrm>
          <a:prstGeom prst="rect">
            <a:avLst/>
          </a:prstGeom>
          <a:noFill/>
          <a:ln>
            <a:noFill/>
          </a:ln>
        </p:spPr>
        <p:txBody>
          <a:bodyPr anchorCtr="0" anchor="t" bIns="0" lIns="0" spcFirstLastPara="1" rIns="0" wrap="square" tIns="0">
            <a:noAutofit/>
          </a:bodyPr>
          <a:lstStyle/>
          <a:p>
            <a:pPr indent="0" lvl="0" marL="0" marR="0" rtl="0" algn="l">
              <a:lnSpc>
                <a:spcPct val="121739"/>
              </a:lnSpc>
              <a:spcBef>
                <a:spcPts val="0"/>
              </a:spcBef>
              <a:spcAft>
                <a:spcPts val="0"/>
              </a:spcAft>
              <a:buClr>
                <a:srgbClr val="D9E1FF"/>
              </a:buClr>
              <a:buSzPts val="1150"/>
              <a:buFont typeface="Kanit"/>
              <a:buNone/>
            </a:pPr>
            <a:r>
              <a:rPr b="0" i="0" lang="en-US" sz="1150" u="none" cap="none" strike="noStrike">
                <a:solidFill>
                  <a:srgbClr val="D9E1FF"/>
                </a:solidFill>
                <a:latin typeface="Kanit"/>
                <a:ea typeface="Kanit"/>
                <a:cs typeface="Kanit"/>
                <a:sym typeface="Kanit"/>
              </a:rPr>
              <a:t>Build a Strong Foundation</a:t>
            </a:r>
            <a:endParaRPr b="0" i="0" sz="1150" u="none" cap="none" strike="noStrike"/>
          </a:p>
        </p:txBody>
      </p:sp>
      <p:sp>
        <p:nvSpPr>
          <p:cNvPr id="374" name="Google Shape;374;p35"/>
          <p:cNvSpPr/>
          <p:nvPr/>
        </p:nvSpPr>
        <p:spPr>
          <a:xfrm>
            <a:off x="3403640" y="3138488"/>
            <a:ext cx="3739158" cy="759023"/>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Begin with fundamental courses on Linear Algebra, Calculus, Statistics, and Probability. Deep dive into Python programming for data science and ML. Explore reputable online courses (Coursera, edX, fast.ai) and academic papers to grasp core concepts.</a:t>
            </a:r>
            <a:endParaRPr b="0" i="0" sz="950" u="none" cap="none" strike="noStrike"/>
          </a:p>
        </p:txBody>
      </p:sp>
      <p:sp>
        <p:nvSpPr>
          <p:cNvPr id="375" name="Google Shape;375;p35"/>
          <p:cNvSpPr/>
          <p:nvPr/>
        </p:nvSpPr>
        <p:spPr>
          <a:xfrm>
            <a:off x="3403625" y="4014439"/>
            <a:ext cx="3739200" cy="607200"/>
          </a:xfrm>
          <a:prstGeom prst="rect">
            <a:avLst/>
          </a:prstGeom>
          <a:noFill/>
          <a:ln>
            <a:noFill/>
          </a:ln>
        </p:spPr>
        <p:txBody>
          <a:bodyPr anchorCtr="0" anchor="t" bIns="0" lIns="0" spcFirstLastPara="1" rIns="0" wrap="square" tIns="0">
            <a:noAutofit/>
          </a:bodyPr>
          <a:lstStyle/>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Online Courses: Andrew Ng's ML course</a:t>
            </a:r>
            <a:endParaRPr b="0" i="0" sz="950" u="none" cap="none" strike="noStrike"/>
          </a:p>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Textbooks: "Deep Learning" by Goodfellow et al.</a:t>
            </a:r>
            <a:endParaRPr b="0" i="0" sz="950" u="none" cap="none" strike="noStrike"/>
          </a:p>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Community: Join Kaggle forums, Stack Overflow</a:t>
            </a:r>
            <a:endParaRPr b="0" i="0" sz="950" u="none" cap="none" strike="noStrike"/>
          </a:p>
        </p:txBody>
      </p:sp>
      <p:sp>
        <p:nvSpPr>
          <p:cNvPr id="376" name="Google Shape;376;p35"/>
          <p:cNvSpPr/>
          <p:nvPr/>
        </p:nvSpPr>
        <p:spPr>
          <a:xfrm>
            <a:off x="7347704" y="2604254"/>
            <a:ext cx="4018955" cy="1972985"/>
          </a:xfrm>
          <a:prstGeom prst="roundRect">
            <a:avLst>
              <a:gd fmla="val 3708" name="adj"/>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7" name="Google Shape;377;p35"/>
          <p:cNvPicPr preferRelativeResize="0"/>
          <p:nvPr/>
        </p:nvPicPr>
        <p:blipFill rotWithShape="1">
          <a:blip r:embed="rId3">
            <a:alphaModFix/>
          </a:blip>
          <a:srcRect b="0" l="0" r="0" t="0"/>
          <a:stretch/>
        </p:blipFill>
        <p:spPr>
          <a:xfrm>
            <a:off x="7347704" y="2589014"/>
            <a:ext cx="4018955" cy="60960"/>
          </a:xfrm>
          <a:prstGeom prst="rect">
            <a:avLst/>
          </a:prstGeom>
          <a:noFill/>
          <a:ln>
            <a:noFill/>
          </a:ln>
        </p:spPr>
      </p:pic>
      <p:pic>
        <p:nvPicPr>
          <p:cNvPr descr="preencoded.png" id="378" name="Google Shape;378;p35"/>
          <p:cNvPicPr preferRelativeResize="0"/>
          <p:nvPr/>
        </p:nvPicPr>
        <p:blipFill rotWithShape="1">
          <a:blip r:embed="rId4">
            <a:alphaModFix/>
          </a:blip>
          <a:srcRect b="0" l="0" r="0" t="0"/>
          <a:stretch/>
        </p:blipFill>
        <p:spPr>
          <a:xfrm>
            <a:off x="9170015" y="2417207"/>
            <a:ext cx="374213" cy="374213"/>
          </a:xfrm>
          <a:prstGeom prst="rect">
            <a:avLst/>
          </a:prstGeom>
          <a:noFill/>
          <a:ln>
            <a:noFill/>
          </a:ln>
        </p:spPr>
      </p:pic>
      <p:sp>
        <p:nvSpPr>
          <p:cNvPr id="379" name="Google Shape;379;p35"/>
          <p:cNvSpPr/>
          <p:nvPr/>
        </p:nvSpPr>
        <p:spPr>
          <a:xfrm>
            <a:off x="9282291" y="2510790"/>
            <a:ext cx="149662" cy="187047"/>
          </a:xfrm>
          <a:prstGeom prst="rect">
            <a:avLst/>
          </a:prstGeom>
          <a:noFill/>
          <a:ln>
            <a:noFill/>
          </a:ln>
        </p:spPr>
        <p:txBody>
          <a:bodyPr anchorCtr="0" anchor="t" bIns="0" lIns="0" spcFirstLastPara="1" rIns="0" wrap="square" tIns="0">
            <a:noAutofit/>
          </a:bodyPr>
          <a:lstStyle/>
          <a:p>
            <a:pPr indent="0" lvl="0" marL="0" marR="0" rtl="0" algn="l">
              <a:lnSpc>
                <a:spcPct val="121739"/>
              </a:lnSpc>
              <a:spcBef>
                <a:spcPts val="0"/>
              </a:spcBef>
              <a:spcAft>
                <a:spcPts val="0"/>
              </a:spcAft>
              <a:buClr>
                <a:srgbClr val="000000"/>
              </a:buClr>
              <a:buSzPts val="1150"/>
              <a:buFont typeface="Kanit"/>
              <a:buNone/>
            </a:pPr>
            <a:r>
              <a:rPr b="0" i="0" lang="en-US" sz="1150" u="none" cap="none" strike="noStrike">
                <a:solidFill>
                  <a:srgbClr val="000000"/>
                </a:solidFill>
                <a:latin typeface="Kanit"/>
                <a:ea typeface="Kanit"/>
                <a:cs typeface="Kanit"/>
                <a:sym typeface="Kanit"/>
              </a:rPr>
              <a:t>2</a:t>
            </a:r>
            <a:endParaRPr b="0" i="0" sz="1150" u="none" cap="none" strike="noStrike"/>
          </a:p>
        </p:txBody>
      </p:sp>
      <p:sp>
        <p:nvSpPr>
          <p:cNvPr id="380" name="Google Shape;380;p35"/>
          <p:cNvSpPr/>
          <p:nvPr/>
        </p:nvSpPr>
        <p:spPr>
          <a:xfrm>
            <a:off x="7487602" y="2916079"/>
            <a:ext cx="1646634" cy="183475"/>
          </a:xfrm>
          <a:prstGeom prst="rect">
            <a:avLst/>
          </a:prstGeom>
          <a:noFill/>
          <a:ln>
            <a:noFill/>
          </a:ln>
        </p:spPr>
        <p:txBody>
          <a:bodyPr anchorCtr="0" anchor="t" bIns="0" lIns="0" spcFirstLastPara="1" rIns="0" wrap="square" tIns="0">
            <a:noAutofit/>
          </a:bodyPr>
          <a:lstStyle/>
          <a:p>
            <a:pPr indent="0" lvl="0" marL="0" marR="0" rtl="0" algn="l">
              <a:lnSpc>
                <a:spcPct val="121739"/>
              </a:lnSpc>
              <a:spcBef>
                <a:spcPts val="0"/>
              </a:spcBef>
              <a:spcAft>
                <a:spcPts val="0"/>
              </a:spcAft>
              <a:buClr>
                <a:srgbClr val="D9E1FF"/>
              </a:buClr>
              <a:buSzPts val="1150"/>
              <a:buFont typeface="Kanit"/>
              <a:buNone/>
            </a:pPr>
            <a:r>
              <a:rPr b="0" i="0" lang="en-US" sz="1150" u="none" cap="none" strike="noStrike">
                <a:solidFill>
                  <a:srgbClr val="D9E1FF"/>
                </a:solidFill>
                <a:latin typeface="Kanit"/>
                <a:ea typeface="Kanit"/>
                <a:cs typeface="Kanit"/>
                <a:sym typeface="Kanit"/>
              </a:rPr>
              <a:t>Set Up Your Environment</a:t>
            </a:r>
            <a:endParaRPr b="0" i="0" sz="1150" u="none" cap="none" strike="noStrike"/>
          </a:p>
        </p:txBody>
      </p:sp>
      <p:sp>
        <p:nvSpPr>
          <p:cNvPr id="381" name="Google Shape;381;p35"/>
          <p:cNvSpPr/>
          <p:nvPr/>
        </p:nvSpPr>
        <p:spPr>
          <a:xfrm>
            <a:off x="7487602" y="3138488"/>
            <a:ext cx="3739158" cy="759023"/>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Install Python and essential libraries like NumPy, Pandas, Scikit-learn, Matplotlib, Seaborn. Choose an Integrated Development Environment (IDE) that suits your workflow, such as Jupyter Notebooks, VS Code, or PyCharm, which are popular for ML development.</a:t>
            </a:r>
            <a:endParaRPr b="0" i="0" sz="950" u="none" cap="none" strike="noStrike"/>
          </a:p>
        </p:txBody>
      </p:sp>
      <p:sp>
        <p:nvSpPr>
          <p:cNvPr id="382" name="Google Shape;382;p35"/>
          <p:cNvSpPr/>
          <p:nvPr/>
        </p:nvSpPr>
        <p:spPr>
          <a:xfrm>
            <a:off x="7487575" y="4080701"/>
            <a:ext cx="3739200" cy="607200"/>
          </a:xfrm>
          <a:prstGeom prst="rect">
            <a:avLst/>
          </a:prstGeom>
          <a:noFill/>
          <a:ln>
            <a:noFill/>
          </a:ln>
        </p:spPr>
        <p:txBody>
          <a:bodyPr anchorCtr="0" anchor="t" bIns="0" lIns="0" spcFirstLastPara="1" rIns="0" wrap="square" tIns="0">
            <a:noAutofit/>
          </a:bodyPr>
          <a:lstStyle/>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Python Libraries: TensorFlow, PyTorch</a:t>
            </a:r>
            <a:endParaRPr b="0" i="0" sz="950" u="none" cap="none" strike="noStrike"/>
          </a:p>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IDEs: Jupyter, Google Colab</a:t>
            </a:r>
            <a:endParaRPr b="0" i="0" sz="950" u="none" cap="none" strike="noStrike"/>
          </a:p>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Version Control: Git &amp; GitHub for project management</a:t>
            </a:r>
            <a:endParaRPr b="0" i="0" sz="950" u="none" cap="none" strike="noStrike"/>
          </a:p>
        </p:txBody>
      </p:sp>
      <p:sp>
        <p:nvSpPr>
          <p:cNvPr id="383" name="Google Shape;383;p35"/>
          <p:cNvSpPr/>
          <p:nvPr/>
        </p:nvSpPr>
        <p:spPr>
          <a:xfrm>
            <a:off x="3263741" y="4738592"/>
            <a:ext cx="4018955" cy="1972985"/>
          </a:xfrm>
          <a:prstGeom prst="roundRect">
            <a:avLst>
              <a:gd fmla="val 3708" name="adj"/>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4" name="Google Shape;384;p35"/>
          <p:cNvPicPr preferRelativeResize="0"/>
          <p:nvPr/>
        </p:nvPicPr>
        <p:blipFill rotWithShape="1">
          <a:blip r:embed="rId3">
            <a:alphaModFix/>
          </a:blip>
          <a:srcRect b="0" l="0" r="0" t="0"/>
          <a:stretch/>
        </p:blipFill>
        <p:spPr>
          <a:xfrm>
            <a:off x="3263741" y="4723352"/>
            <a:ext cx="4018955" cy="60960"/>
          </a:xfrm>
          <a:prstGeom prst="rect">
            <a:avLst/>
          </a:prstGeom>
          <a:noFill/>
          <a:ln>
            <a:noFill/>
          </a:ln>
        </p:spPr>
      </p:pic>
      <p:pic>
        <p:nvPicPr>
          <p:cNvPr descr="preencoded.png" id="385" name="Google Shape;385;p35"/>
          <p:cNvPicPr preferRelativeResize="0"/>
          <p:nvPr/>
        </p:nvPicPr>
        <p:blipFill rotWithShape="1">
          <a:blip r:embed="rId4">
            <a:alphaModFix/>
          </a:blip>
          <a:srcRect b="0" l="0" r="0" t="0"/>
          <a:stretch/>
        </p:blipFill>
        <p:spPr>
          <a:xfrm>
            <a:off x="5086052" y="4551545"/>
            <a:ext cx="374213" cy="374213"/>
          </a:xfrm>
          <a:prstGeom prst="rect">
            <a:avLst/>
          </a:prstGeom>
          <a:noFill/>
          <a:ln>
            <a:noFill/>
          </a:ln>
        </p:spPr>
      </p:pic>
      <p:sp>
        <p:nvSpPr>
          <p:cNvPr id="386" name="Google Shape;386;p35"/>
          <p:cNvSpPr/>
          <p:nvPr/>
        </p:nvSpPr>
        <p:spPr>
          <a:xfrm>
            <a:off x="5198328" y="4645128"/>
            <a:ext cx="149662" cy="187047"/>
          </a:xfrm>
          <a:prstGeom prst="rect">
            <a:avLst/>
          </a:prstGeom>
          <a:noFill/>
          <a:ln>
            <a:noFill/>
          </a:ln>
        </p:spPr>
        <p:txBody>
          <a:bodyPr anchorCtr="0" anchor="t" bIns="0" lIns="0" spcFirstLastPara="1" rIns="0" wrap="square" tIns="0">
            <a:noAutofit/>
          </a:bodyPr>
          <a:lstStyle/>
          <a:p>
            <a:pPr indent="0" lvl="0" marL="0" marR="0" rtl="0" algn="l">
              <a:lnSpc>
                <a:spcPct val="121739"/>
              </a:lnSpc>
              <a:spcBef>
                <a:spcPts val="0"/>
              </a:spcBef>
              <a:spcAft>
                <a:spcPts val="0"/>
              </a:spcAft>
              <a:buClr>
                <a:srgbClr val="000000"/>
              </a:buClr>
              <a:buSzPts val="1150"/>
              <a:buFont typeface="Kanit"/>
              <a:buNone/>
            </a:pPr>
            <a:r>
              <a:rPr b="0" i="0" lang="en-US" sz="1150" u="none" cap="none" strike="noStrike">
                <a:solidFill>
                  <a:srgbClr val="000000"/>
                </a:solidFill>
                <a:latin typeface="Kanit"/>
                <a:ea typeface="Kanit"/>
                <a:cs typeface="Kanit"/>
                <a:sym typeface="Kanit"/>
              </a:rPr>
              <a:t>3</a:t>
            </a:r>
            <a:endParaRPr b="0" i="0" sz="1150" u="none" cap="none" strike="noStrike"/>
          </a:p>
        </p:txBody>
      </p:sp>
      <p:sp>
        <p:nvSpPr>
          <p:cNvPr id="387" name="Google Shape;387;p35"/>
          <p:cNvSpPr/>
          <p:nvPr/>
        </p:nvSpPr>
        <p:spPr>
          <a:xfrm>
            <a:off x="3403640" y="5050417"/>
            <a:ext cx="1658779" cy="183475"/>
          </a:xfrm>
          <a:prstGeom prst="rect">
            <a:avLst/>
          </a:prstGeom>
          <a:noFill/>
          <a:ln>
            <a:noFill/>
          </a:ln>
        </p:spPr>
        <p:txBody>
          <a:bodyPr anchorCtr="0" anchor="t" bIns="0" lIns="0" spcFirstLastPara="1" rIns="0" wrap="square" tIns="0">
            <a:noAutofit/>
          </a:bodyPr>
          <a:lstStyle/>
          <a:p>
            <a:pPr indent="0" lvl="0" marL="0" marR="0" rtl="0" algn="l">
              <a:lnSpc>
                <a:spcPct val="121739"/>
              </a:lnSpc>
              <a:spcBef>
                <a:spcPts val="0"/>
              </a:spcBef>
              <a:spcAft>
                <a:spcPts val="0"/>
              </a:spcAft>
              <a:buClr>
                <a:srgbClr val="D9E1FF"/>
              </a:buClr>
              <a:buSzPts val="1150"/>
              <a:buFont typeface="Kanit"/>
              <a:buNone/>
            </a:pPr>
            <a:r>
              <a:rPr b="0" i="0" lang="en-US" sz="1150" u="none" cap="none" strike="noStrike">
                <a:solidFill>
                  <a:srgbClr val="D9E1FF"/>
                </a:solidFill>
                <a:latin typeface="Kanit"/>
                <a:ea typeface="Kanit"/>
                <a:cs typeface="Kanit"/>
                <a:sym typeface="Kanit"/>
              </a:rPr>
              <a:t>Explore and Acquire Data</a:t>
            </a:r>
            <a:endParaRPr b="0" i="0" sz="1150" u="none" cap="none" strike="noStrike"/>
          </a:p>
        </p:txBody>
      </p:sp>
      <p:sp>
        <p:nvSpPr>
          <p:cNvPr id="388" name="Google Shape;388;p35"/>
          <p:cNvSpPr/>
          <p:nvPr/>
        </p:nvSpPr>
        <p:spPr>
          <a:xfrm>
            <a:off x="3403640" y="5272825"/>
            <a:ext cx="3739158" cy="607219"/>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Data is the fuel for ML. Familiarize yourself with platforms hosting diverse datasets. Understanding data characteristics, preprocessing techniques, and ethical considerations are crucial steps before model development.</a:t>
            </a:r>
            <a:endParaRPr b="0" i="0" sz="950" u="none" cap="none" strike="noStrike"/>
          </a:p>
        </p:txBody>
      </p:sp>
      <p:sp>
        <p:nvSpPr>
          <p:cNvPr id="389" name="Google Shape;389;p35"/>
          <p:cNvSpPr/>
          <p:nvPr/>
        </p:nvSpPr>
        <p:spPr>
          <a:xfrm>
            <a:off x="3403625" y="6070775"/>
            <a:ext cx="3739200" cy="695400"/>
          </a:xfrm>
          <a:prstGeom prst="rect">
            <a:avLst/>
          </a:prstGeom>
          <a:noFill/>
          <a:ln>
            <a:noFill/>
          </a:ln>
        </p:spPr>
        <p:txBody>
          <a:bodyPr anchorCtr="0" anchor="t" bIns="0" lIns="0" spcFirstLastPara="1" rIns="0" wrap="square" tIns="0">
            <a:noAutofit/>
          </a:bodyPr>
          <a:lstStyle/>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Datasets: Kaggle, UCI ML Repository</a:t>
            </a:r>
            <a:endParaRPr b="0" i="0" sz="950" u="none" cap="none" strike="noStrike"/>
          </a:p>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Specialized: Hugging Face (NLP), Open Images (CV)</a:t>
            </a:r>
            <a:endParaRPr b="0" i="0" sz="950" u="none" cap="none" strike="noStrike"/>
          </a:p>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Preprocessing: Data cleaning, normalization, feature engineering</a:t>
            </a:r>
            <a:endParaRPr b="0" i="0" sz="950" u="none" cap="none" strike="noStrike"/>
          </a:p>
        </p:txBody>
      </p:sp>
      <p:sp>
        <p:nvSpPr>
          <p:cNvPr id="390" name="Google Shape;390;p35"/>
          <p:cNvSpPr/>
          <p:nvPr/>
        </p:nvSpPr>
        <p:spPr>
          <a:xfrm>
            <a:off x="7347704" y="4738592"/>
            <a:ext cx="4018955" cy="1972985"/>
          </a:xfrm>
          <a:prstGeom prst="roundRect">
            <a:avLst>
              <a:gd fmla="val 3708" name="adj"/>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91" name="Google Shape;391;p35"/>
          <p:cNvPicPr preferRelativeResize="0"/>
          <p:nvPr/>
        </p:nvPicPr>
        <p:blipFill rotWithShape="1">
          <a:blip r:embed="rId3">
            <a:alphaModFix/>
          </a:blip>
          <a:srcRect b="0" l="0" r="0" t="0"/>
          <a:stretch/>
        </p:blipFill>
        <p:spPr>
          <a:xfrm>
            <a:off x="7347704" y="4723352"/>
            <a:ext cx="4018955" cy="60960"/>
          </a:xfrm>
          <a:prstGeom prst="rect">
            <a:avLst/>
          </a:prstGeom>
          <a:noFill/>
          <a:ln>
            <a:noFill/>
          </a:ln>
        </p:spPr>
      </p:pic>
      <p:pic>
        <p:nvPicPr>
          <p:cNvPr descr="preencoded.png" id="392" name="Google Shape;392;p35"/>
          <p:cNvPicPr preferRelativeResize="0"/>
          <p:nvPr/>
        </p:nvPicPr>
        <p:blipFill rotWithShape="1">
          <a:blip r:embed="rId4">
            <a:alphaModFix/>
          </a:blip>
          <a:srcRect b="0" l="0" r="0" t="0"/>
          <a:stretch/>
        </p:blipFill>
        <p:spPr>
          <a:xfrm>
            <a:off x="9170015" y="4551545"/>
            <a:ext cx="374213" cy="374213"/>
          </a:xfrm>
          <a:prstGeom prst="rect">
            <a:avLst/>
          </a:prstGeom>
          <a:noFill/>
          <a:ln>
            <a:noFill/>
          </a:ln>
        </p:spPr>
      </p:pic>
      <p:sp>
        <p:nvSpPr>
          <p:cNvPr id="393" name="Google Shape;393;p35"/>
          <p:cNvSpPr/>
          <p:nvPr/>
        </p:nvSpPr>
        <p:spPr>
          <a:xfrm>
            <a:off x="9282291" y="4645128"/>
            <a:ext cx="149662" cy="187047"/>
          </a:xfrm>
          <a:prstGeom prst="rect">
            <a:avLst/>
          </a:prstGeom>
          <a:noFill/>
          <a:ln>
            <a:noFill/>
          </a:ln>
        </p:spPr>
        <p:txBody>
          <a:bodyPr anchorCtr="0" anchor="t" bIns="0" lIns="0" spcFirstLastPara="1" rIns="0" wrap="square" tIns="0">
            <a:noAutofit/>
          </a:bodyPr>
          <a:lstStyle/>
          <a:p>
            <a:pPr indent="0" lvl="0" marL="0" marR="0" rtl="0" algn="l">
              <a:lnSpc>
                <a:spcPct val="121739"/>
              </a:lnSpc>
              <a:spcBef>
                <a:spcPts val="0"/>
              </a:spcBef>
              <a:spcAft>
                <a:spcPts val="0"/>
              </a:spcAft>
              <a:buClr>
                <a:srgbClr val="000000"/>
              </a:buClr>
              <a:buSzPts val="1150"/>
              <a:buFont typeface="Kanit"/>
              <a:buNone/>
            </a:pPr>
            <a:r>
              <a:rPr b="0" i="0" lang="en-US" sz="1150" u="none" cap="none" strike="noStrike">
                <a:solidFill>
                  <a:srgbClr val="000000"/>
                </a:solidFill>
                <a:latin typeface="Kanit"/>
                <a:ea typeface="Kanit"/>
                <a:cs typeface="Kanit"/>
                <a:sym typeface="Kanit"/>
              </a:rPr>
              <a:t>4</a:t>
            </a:r>
            <a:endParaRPr b="0" i="0" sz="1150" u="none" cap="none" strike="noStrike"/>
          </a:p>
        </p:txBody>
      </p:sp>
      <p:sp>
        <p:nvSpPr>
          <p:cNvPr id="394" name="Google Shape;394;p35"/>
          <p:cNvSpPr/>
          <p:nvPr/>
        </p:nvSpPr>
        <p:spPr>
          <a:xfrm>
            <a:off x="7487602" y="5050417"/>
            <a:ext cx="1636752" cy="183475"/>
          </a:xfrm>
          <a:prstGeom prst="rect">
            <a:avLst/>
          </a:prstGeom>
          <a:noFill/>
          <a:ln>
            <a:noFill/>
          </a:ln>
        </p:spPr>
        <p:txBody>
          <a:bodyPr anchorCtr="0" anchor="t" bIns="0" lIns="0" spcFirstLastPara="1" rIns="0" wrap="square" tIns="0">
            <a:noAutofit/>
          </a:bodyPr>
          <a:lstStyle/>
          <a:p>
            <a:pPr indent="0" lvl="0" marL="0" marR="0" rtl="0" algn="l">
              <a:lnSpc>
                <a:spcPct val="121739"/>
              </a:lnSpc>
              <a:spcBef>
                <a:spcPts val="0"/>
              </a:spcBef>
              <a:spcAft>
                <a:spcPts val="0"/>
              </a:spcAft>
              <a:buClr>
                <a:srgbClr val="D9E1FF"/>
              </a:buClr>
              <a:buSzPts val="1150"/>
              <a:buFont typeface="Kanit"/>
              <a:buNone/>
            </a:pPr>
            <a:r>
              <a:rPr b="0" i="0" lang="en-US" sz="1150" u="none" cap="none" strike="noStrike">
                <a:solidFill>
                  <a:srgbClr val="D9E1FF"/>
                </a:solidFill>
                <a:latin typeface="Kanit"/>
                <a:ea typeface="Kanit"/>
                <a:cs typeface="Kanit"/>
                <a:sym typeface="Kanit"/>
              </a:rPr>
              <a:t>Launch Your First Project</a:t>
            </a:r>
            <a:endParaRPr b="0" i="0" sz="1150" u="none" cap="none" strike="noStrike"/>
          </a:p>
        </p:txBody>
      </p:sp>
      <p:sp>
        <p:nvSpPr>
          <p:cNvPr id="395" name="Google Shape;395;p35"/>
          <p:cNvSpPr/>
          <p:nvPr/>
        </p:nvSpPr>
        <p:spPr>
          <a:xfrm>
            <a:off x="7487602" y="5272825"/>
            <a:ext cx="3739158" cy="759023"/>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Start with a simple, well-defined problem. Apply what you've learned from courses and datasets. Implement, train, and evaluate a basic ML model. This hands-on experience is invaluable for solidifying theoretical knowledge and building confidence.</a:t>
            </a:r>
            <a:endParaRPr b="0" i="0" sz="950" u="none" cap="none" strike="noStrike"/>
          </a:p>
        </p:txBody>
      </p:sp>
      <p:sp>
        <p:nvSpPr>
          <p:cNvPr id="396" name="Google Shape;396;p35"/>
          <p:cNvSpPr/>
          <p:nvPr/>
        </p:nvSpPr>
        <p:spPr>
          <a:xfrm>
            <a:off x="7487575" y="6158973"/>
            <a:ext cx="3739200" cy="607200"/>
          </a:xfrm>
          <a:prstGeom prst="rect">
            <a:avLst/>
          </a:prstGeom>
          <a:noFill/>
          <a:ln>
            <a:noFill/>
          </a:ln>
        </p:spPr>
        <p:txBody>
          <a:bodyPr anchorCtr="0" anchor="t" bIns="0" lIns="0" spcFirstLastPara="1" rIns="0" wrap="square" tIns="0">
            <a:noAutofit/>
          </a:bodyPr>
          <a:lstStyle/>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Define: Clear problem statement &amp; objectives</a:t>
            </a:r>
            <a:endParaRPr b="0" i="0" sz="950" u="none" cap="none" strike="noStrike"/>
          </a:p>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Iterate: Experiment with models &amp; hyperparameters</a:t>
            </a:r>
            <a:endParaRPr b="0" i="0" sz="950" u="none" cap="none" strike="noStrike"/>
          </a:p>
          <a:p>
            <a:pPr indent="-342900" lvl="0" marL="342900" marR="0" rtl="0" algn="l">
              <a:lnSpc>
                <a:spcPct val="121052"/>
              </a:lnSpc>
              <a:spcBef>
                <a:spcPts val="0"/>
              </a:spcBef>
              <a:spcAft>
                <a:spcPts val="0"/>
              </a:spcAft>
              <a:buClr>
                <a:srgbClr val="D9E1FF"/>
              </a:buClr>
              <a:buSzPts val="950"/>
              <a:buFont typeface="Martel Sans"/>
              <a:buChar char="•"/>
            </a:pPr>
            <a:r>
              <a:rPr b="0" i="0" lang="en-US" sz="950" u="none" cap="none" strike="noStrike">
                <a:solidFill>
                  <a:srgbClr val="D9E1FF"/>
                </a:solidFill>
                <a:latin typeface="Martel Sans"/>
                <a:ea typeface="Martel Sans"/>
                <a:cs typeface="Martel Sans"/>
                <a:sym typeface="Martel Sans"/>
              </a:rPr>
              <a:t>Refine: Evaluate metrics &amp; interpret results</a:t>
            </a:r>
            <a:endParaRPr b="0" i="0" sz="950" u="none" cap="none" strike="noStrike"/>
          </a:p>
        </p:txBody>
      </p:sp>
      <p:sp>
        <p:nvSpPr>
          <p:cNvPr id="397" name="Google Shape;397;p35"/>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Pain today</a:t>
            </a:r>
            <a:endParaRPr/>
          </a:p>
        </p:txBody>
      </p:sp>
      <p:sp>
        <p:nvSpPr>
          <p:cNvPr id="398" name="Google Shape;398;p35"/>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
        <p:nvSpPr>
          <p:cNvPr id="399" name="Google Shape;399;p35"/>
          <p:cNvSpPr/>
          <p:nvPr/>
        </p:nvSpPr>
        <p:spPr>
          <a:xfrm>
            <a:off x="12338925" y="7820100"/>
            <a:ext cx="406500" cy="2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6"/>
          <p:cNvSpPr/>
          <p:nvPr/>
        </p:nvSpPr>
        <p:spPr>
          <a:xfrm>
            <a:off x="2967871" y="1406485"/>
            <a:ext cx="806410" cy="229076"/>
          </a:xfrm>
          <a:prstGeom prst="roundRect">
            <a:avLst>
              <a:gd fmla="val 7013" name="adj"/>
            </a:avLst>
          </a:prstGeom>
          <a:noFill/>
          <a:ln cap="flat" cmpd="sng" w="9525">
            <a:solidFill>
              <a:srgbClr val="FD50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
          <p:cNvSpPr/>
          <p:nvPr/>
        </p:nvSpPr>
        <p:spPr>
          <a:xfrm>
            <a:off x="3055739" y="1454229"/>
            <a:ext cx="630674" cy="133588"/>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FD505F"/>
              </a:buClr>
              <a:buSzPts val="800"/>
              <a:buFont typeface="Martel Sans"/>
              <a:buNone/>
            </a:pPr>
            <a:r>
              <a:rPr b="0" i="0" lang="en-US" sz="800" u="none" cap="none" strike="noStrike">
                <a:solidFill>
                  <a:srgbClr val="FD505F"/>
                </a:solidFill>
                <a:latin typeface="Martel Sans"/>
                <a:ea typeface="Martel Sans"/>
                <a:cs typeface="Martel Sans"/>
                <a:sym typeface="Martel Sans"/>
              </a:rPr>
              <a:t>RESOURCES</a:t>
            </a:r>
            <a:endParaRPr b="0" i="0" sz="800" u="none" cap="none" strike="noStrike"/>
          </a:p>
        </p:txBody>
      </p:sp>
      <p:sp>
        <p:nvSpPr>
          <p:cNvPr id="407" name="Google Shape;407;p36"/>
          <p:cNvSpPr/>
          <p:nvPr/>
        </p:nvSpPr>
        <p:spPr>
          <a:xfrm>
            <a:off x="2967871" y="1665446"/>
            <a:ext cx="3546277" cy="315039"/>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FFFFF"/>
              </a:buClr>
              <a:buSzPts val="1950"/>
              <a:buFont typeface="Kanit"/>
              <a:buNone/>
            </a:pPr>
            <a:r>
              <a:rPr b="0" i="0" lang="en-US" sz="1950" u="none" cap="none" strike="noStrike">
                <a:solidFill>
                  <a:srgbClr val="FFFFFF"/>
                </a:solidFill>
                <a:latin typeface="Kanit"/>
                <a:ea typeface="Kanit"/>
                <a:cs typeface="Kanit"/>
                <a:sym typeface="Kanit"/>
              </a:rPr>
              <a:t>Popular ML Frameworks &amp; Tools</a:t>
            </a:r>
            <a:endParaRPr b="0" i="0" sz="1950" u="none" cap="none" strike="noStrike"/>
          </a:p>
        </p:txBody>
      </p:sp>
      <p:sp>
        <p:nvSpPr>
          <p:cNvPr id="408" name="Google Shape;408;p36"/>
          <p:cNvSpPr/>
          <p:nvPr/>
        </p:nvSpPr>
        <p:spPr>
          <a:xfrm>
            <a:off x="2967871" y="2092762"/>
            <a:ext cx="8694539" cy="333851"/>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9E1FF"/>
              </a:buClr>
              <a:buSzPts val="1050"/>
              <a:buFont typeface="Martel Sans"/>
              <a:buNone/>
            </a:pPr>
            <a:r>
              <a:rPr b="0" i="0" lang="en-US" sz="1050" u="none" cap="none" strike="noStrike">
                <a:solidFill>
                  <a:srgbClr val="D9E1FF"/>
                </a:solidFill>
                <a:latin typeface="Martel Sans"/>
                <a:ea typeface="Martel Sans"/>
                <a:cs typeface="Martel Sans"/>
                <a:sym typeface="Martel Sans"/>
              </a:rPr>
              <a:t>Explore essential tools and platforms that empower machine learning development, from foundational libraries to scalable cloud environments.</a:t>
            </a:r>
            <a:endParaRPr b="0" i="0" sz="1050" u="none" cap="none" strike="noStrike"/>
          </a:p>
        </p:txBody>
      </p:sp>
      <p:pic>
        <p:nvPicPr>
          <p:cNvPr descr="preencoded.png" id="409" name="Google Shape;409;p36"/>
          <p:cNvPicPr preferRelativeResize="0"/>
          <p:nvPr/>
        </p:nvPicPr>
        <p:blipFill rotWithShape="1">
          <a:blip r:embed="rId3">
            <a:alphaModFix/>
          </a:blip>
          <a:srcRect b="0" l="0" r="0" t="0"/>
          <a:stretch/>
        </p:blipFill>
        <p:spPr>
          <a:xfrm>
            <a:off x="2967871" y="2510790"/>
            <a:ext cx="334685" cy="334685"/>
          </a:xfrm>
          <a:prstGeom prst="rect">
            <a:avLst/>
          </a:prstGeom>
          <a:noFill/>
          <a:ln>
            <a:noFill/>
          </a:ln>
        </p:spPr>
      </p:pic>
      <p:sp>
        <p:nvSpPr>
          <p:cNvPr id="410" name="Google Shape;410;p36"/>
          <p:cNvSpPr/>
          <p:nvPr/>
        </p:nvSpPr>
        <p:spPr>
          <a:xfrm>
            <a:off x="2967871" y="2939058"/>
            <a:ext cx="1575078" cy="196810"/>
          </a:xfrm>
          <a:prstGeom prst="rect">
            <a:avLst/>
          </a:prstGeom>
          <a:noFill/>
          <a:ln>
            <a:noFill/>
          </a:ln>
        </p:spPr>
        <p:txBody>
          <a:bodyPr anchorCtr="0" anchor="t" bIns="0" lIns="0" spcFirstLastPara="1" rIns="0" wrap="square" tIns="0">
            <a:noAutofit/>
          </a:bodyPr>
          <a:lstStyle/>
          <a:p>
            <a:pPr indent="0" lvl="0" marL="0" marR="0" rtl="0" algn="l">
              <a:lnSpc>
                <a:spcPct val="129166"/>
              </a:lnSpc>
              <a:spcBef>
                <a:spcPts val="0"/>
              </a:spcBef>
              <a:spcAft>
                <a:spcPts val="0"/>
              </a:spcAft>
              <a:buClr>
                <a:srgbClr val="D9E1FF"/>
              </a:buClr>
              <a:buSzPts val="1200"/>
              <a:buFont typeface="Kanit"/>
              <a:buNone/>
            </a:pPr>
            <a:r>
              <a:rPr b="0" i="0" lang="en-US" sz="1200" u="none" cap="none" strike="noStrike">
                <a:solidFill>
                  <a:srgbClr val="D9E1FF"/>
                </a:solidFill>
                <a:latin typeface="Kanit"/>
                <a:ea typeface="Kanit"/>
                <a:cs typeface="Kanit"/>
                <a:sym typeface="Kanit"/>
              </a:rPr>
              <a:t>TensorFlow</a:t>
            </a:r>
            <a:endParaRPr b="0" i="0" sz="1200" u="none" cap="none" strike="noStrike"/>
          </a:p>
        </p:txBody>
      </p:sp>
      <p:sp>
        <p:nvSpPr>
          <p:cNvPr id="411" name="Google Shape;411;p36"/>
          <p:cNvSpPr/>
          <p:nvPr/>
        </p:nvSpPr>
        <p:spPr>
          <a:xfrm>
            <a:off x="2967871" y="3180755"/>
            <a:ext cx="4300418" cy="667703"/>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9E1FF"/>
              </a:buClr>
              <a:buSzPts val="1050"/>
              <a:buFont typeface="Martel Sans"/>
              <a:buNone/>
            </a:pPr>
            <a:r>
              <a:rPr b="0" i="0" lang="en-US" sz="1050" u="none" cap="none" strike="noStrike">
                <a:solidFill>
                  <a:srgbClr val="D9E1FF"/>
                </a:solidFill>
                <a:latin typeface="Martel Sans"/>
                <a:ea typeface="Martel Sans"/>
                <a:cs typeface="Martel Sans"/>
                <a:sym typeface="Martel Sans"/>
              </a:rPr>
              <a:t>Developed by Google, TensorFlow is a robust open-source library ideal for large-scale production, complex neural networks, and research. Its flexible architecture and strong community support make it a go-to for deep learning deployment.</a:t>
            </a:r>
            <a:endParaRPr b="0" i="0" sz="1050" u="none" cap="none" strike="noStrike"/>
          </a:p>
        </p:txBody>
      </p:sp>
      <p:pic>
        <p:nvPicPr>
          <p:cNvPr descr="preencoded.png" id="412" name="Google Shape;412;p36"/>
          <p:cNvPicPr preferRelativeResize="0"/>
          <p:nvPr/>
        </p:nvPicPr>
        <p:blipFill rotWithShape="1">
          <a:blip r:embed="rId4">
            <a:alphaModFix/>
          </a:blip>
          <a:srcRect b="0" l="0" r="0" t="0"/>
          <a:stretch/>
        </p:blipFill>
        <p:spPr>
          <a:xfrm>
            <a:off x="7361873" y="2510790"/>
            <a:ext cx="334685" cy="334685"/>
          </a:xfrm>
          <a:prstGeom prst="rect">
            <a:avLst/>
          </a:prstGeom>
          <a:noFill/>
          <a:ln>
            <a:noFill/>
          </a:ln>
        </p:spPr>
      </p:pic>
      <p:sp>
        <p:nvSpPr>
          <p:cNvPr id="413" name="Google Shape;413;p36"/>
          <p:cNvSpPr/>
          <p:nvPr/>
        </p:nvSpPr>
        <p:spPr>
          <a:xfrm>
            <a:off x="7361873" y="2939058"/>
            <a:ext cx="1575078" cy="196810"/>
          </a:xfrm>
          <a:prstGeom prst="rect">
            <a:avLst/>
          </a:prstGeom>
          <a:noFill/>
          <a:ln>
            <a:noFill/>
          </a:ln>
        </p:spPr>
        <p:txBody>
          <a:bodyPr anchorCtr="0" anchor="t" bIns="0" lIns="0" spcFirstLastPara="1" rIns="0" wrap="square" tIns="0">
            <a:noAutofit/>
          </a:bodyPr>
          <a:lstStyle/>
          <a:p>
            <a:pPr indent="0" lvl="0" marL="0" marR="0" rtl="0" algn="l">
              <a:lnSpc>
                <a:spcPct val="129166"/>
              </a:lnSpc>
              <a:spcBef>
                <a:spcPts val="0"/>
              </a:spcBef>
              <a:spcAft>
                <a:spcPts val="0"/>
              </a:spcAft>
              <a:buClr>
                <a:srgbClr val="D9E1FF"/>
              </a:buClr>
              <a:buSzPts val="1200"/>
              <a:buFont typeface="Kanit"/>
              <a:buNone/>
            </a:pPr>
            <a:r>
              <a:rPr b="0" i="0" lang="en-US" sz="1200" u="none" cap="none" strike="noStrike">
                <a:solidFill>
                  <a:srgbClr val="D9E1FF"/>
                </a:solidFill>
                <a:latin typeface="Kanit"/>
                <a:ea typeface="Kanit"/>
                <a:cs typeface="Kanit"/>
                <a:sym typeface="Kanit"/>
              </a:rPr>
              <a:t>PyTorch</a:t>
            </a:r>
            <a:endParaRPr b="0" i="0" sz="1200" u="none" cap="none" strike="noStrike"/>
          </a:p>
        </p:txBody>
      </p:sp>
      <p:sp>
        <p:nvSpPr>
          <p:cNvPr id="414" name="Google Shape;414;p36"/>
          <p:cNvSpPr/>
          <p:nvPr/>
        </p:nvSpPr>
        <p:spPr>
          <a:xfrm>
            <a:off x="7361873" y="3180755"/>
            <a:ext cx="4300538" cy="667703"/>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9E1FF"/>
              </a:buClr>
              <a:buSzPts val="1050"/>
              <a:buFont typeface="Martel Sans"/>
              <a:buNone/>
            </a:pPr>
            <a:r>
              <a:rPr b="0" i="0" lang="en-US" sz="1050" u="none" cap="none" strike="noStrike">
                <a:solidFill>
                  <a:srgbClr val="D9E1FF"/>
                </a:solidFill>
                <a:latin typeface="Martel Sans"/>
                <a:ea typeface="Martel Sans"/>
                <a:cs typeface="Martel Sans"/>
                <a:sym typeface="Martel Sans"/>
              </a:rPr>
              <a:t>Backed by Meta (Facebook), PyTorch is favored for its Pythonic interface and dynamic computational graphs, making it excellent for research and rapid prototyping. It's known for its ease of use and strong academic community.</a:t>
            </a:r>
            <a:endParaRPr b="0" i="0" sz="1050" u="none" cap="none" strike="noStrike"/>
          </a:p>
        </p:txBody>
      </p:sp>
      <p:pic>
        <p:nvPicPr>
          <p:cNvPr descr="preencoded.png" id="415" name="Google Shape;415;p36"/>
          <p:cNvPicPr preferRelativeResize="0"/>
          <p:nvPr/>
        </p:nvPicPr>
        <p:blipFill rotWithShape="1">
          <a:blip r:embed="rId5">
            <a:alphaModFix/>
          </a:blip>
          <a:srcRect b="0" l="0" r="0" t="0"/>
          <a:stretch/>
        </p:blipFill>
        <p:spPr>
          <a:xfrm>
            <a:off x="2967871" y="3998119"/>
            <a:ext cx="334685" cy="334685"/>
          </a:xfrm>
          <a:prstGeom prst="rect">
            <a:avLst/>
          </a:prstGeom>
          <a:noFill/>
          <a:ln>
            <a:noFill/>
          </a:ln>
        </p:spPr>
      </p:pic>
      <p:sp>
        <p:nvSpPr>
          <p:cNvPr id="416" name="Google Shape;416;p36"/>
          <p:cNvSpPr/>
          <p:nvPr/>
        </p:nvSpPr>
        <p:spPr>
          <a:xfrm>
            <a:off x="2967871" y="4426387"/>
            <a:ext cx="1575078" cy="196810"/>
          </a:xfrm>
          <a:prstGeom prst="rect">
            <a:avLst/>
          </a:prstGeom>
          <a:noFill/>
          <a:ln>
            <a:noFill/>
          </a:ln>
        </p:spPr>
        <p:txBody>
          <a:bodyPr anchorCtr="0" anchor="t" bIns="0" lIns="0" spcFirstLastPara="1" rIns="0" wrap="square" tIns="0">
            <a:noAutofit/>
          </a:bodyPr>
          <a:lstStyle/>
          <a:p>
            <a:pPr indent="0" lvl="0" marL="0" marR="0" rtl="0" algn="l">
              <a:lnSpc>
                <a:spcPct val="129166"/>
              </a:lnSpc>
              <a:spcBef>
                <a:spcPts val="0"/>
              </a:spcBef>
              <a:spcAft>
                <a:spcPts val="0"/>
              </a:spcAft>
              <a:buClr>
                <a:srgbClr val="D9E1FF"/>
              </a:buClr>
              <a:buSzPts val="1200"/>
              <a:buFont typeface="Kanit"/>
              <a:buNone/>
            </a:pPr>
            <a:r>
              <a:rPr b="0" i="0" lang="en-US" sz="1200" u="none" cap="none" strike="noStrike">
                <a:solidFill>
                  <a:srgbClr val="D9E1FF"/>
                </a:solidFill>
                <a:latin typeface="Kanit"/>
                <a:ea typeface="Kanit"/>
                <a:cs typeface="Kanit"/>
                <a:sym typeface="Kanit"/>
              </a:rPr>
              <a:t>scikit-learn</a:t>
            </a:r>
            <a:endParaRPr b="0" i="0" sz="1200" u="none" cap="none" strike="noStrike"/>
          </a:p>
        </p:txBody>
      </p:sp>
      <p:sp>
        <p:nvSpPr>
          <p:cNvPr id="417" name="Google Shape;417;p36"/>
          <p:cNvSpPr/>
          <p:nvPr/>
        </p:nvSpPr>
        <p:spPr>
          <a:xfrm>
            <a:off x="2967871" y="4668083"/>
            <a:ext cx="4300418" cy="667703"/>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9E1FF"/>
              </a:buClr>
              <a:buSzPts val="1050"/>
              <a:buFont typeface="Martel Sans"/>
              <a:buNone/>
            </a:pPr>
            <a:r>
              <a:rPr b="0" i="0" lang="en-US" sz="1050" u="none" cap="none" strike="noStrike">
                <a:solidFill>
                  <a:srgbClr val="D9E1FF"/>
                </a:solidFill>
                <a:latin typeface="Martel Sans"/>
                <a:ea typeface="Martel Sans"/>
                <a:cs typeface="Martel Sans"/>
                <a:sym typeface="Martel Sans"/>
              </a:rPr>
              <a:t>This foundational Python library provides a wide range of efficient tools for traditional machine learning tasks, including classification, regression, clustering, and data preprocessing. It's praised for its simplicity, efficiency, and comprehensive documentation.</a:t>
            </a:r>
            <a:endParaRPr b="0" i="0" sz="1050" u="none" cap="none" strike="noStrike"/>
          </a:p>
        </p:txBody>
      </p:sp>
      <p:pic>
        <p:nvPicPr>
          <p:cNvPr descr="preencoded.png" id="418" name="Google Shape;418;p36"/>
          <p:cNvPicPr preferRelativeResize="0"/>
          <p:nvPr/>
        </p:nvPicPr>
        <p:blipFill rotWithShape="1">
          <a:blip r:embed="rId6">
            <a:alphaModFix/>
          </a:blip>
          <a:srcRect b="0" l="0" r="0" t="0"/>
          <a:stretch/>
        </p:blipFill>
        <p:spPr>
          <a:xfrm>
            <a:off x="7361873" y="3998119"/>
            <a:ext cx="334685" cy="334685"/>
          </a:xfrm>
          <a:prstGeom prst="rect">
            <a:avLst/>
          </a:prstGeom>
          <a:noFill/>
          <a:ln>
            <a:noFill/>
          </a:ln>
        </p:spPr>
      </p:pic>
      <p:sp>
        <p:nvSpPr>
          <p:cNvPr id="419" name="Google Shape;419;p36"/>
          <p:cNvSpPr/>
          <p:nvPr/>
        </p:nvSpPr>
        <p:spPr>
          <a:xfrm>
            <a:off x="7361873" y="4426387"/>
            <a:ext cx="1575078" cy="196810"/>
          </a:xfrm>
          <a:prstGeom prst="rect">
            <a:avLst/>
          </a:prstGeom>
          <a:noFill/>
          <a:ln>
            <a:noFill/>
          </a:ln>
        </p:spPr>
        <p:txBody>
          <a:bodyPr anchorCtr="0" anchor="t" bIns="0" lIns="0" spcFirstLastPara="1" rIns="0" wrap="square" tIns="0">
            <a:noAutofit/>
          </a:bodyPr>
          <a:lstStyle/>
          <a:p>
            <a:pPr indent="0" lvl="0" marL="0" marR="0" rtl="0" algn="l">
              <a:lnSpc>
                <a:spcPct val="129166"/>
              </a:lnSpc>
              <a:spcBef>
                <a:spcPts val="0"/>
              </a:spcBef>
              <a:spcAft>
                <a:spcPts val="0"/>
              </a:spcAft>
              <a:buClr>
                <a:srgbClr val="D9E1FF"/>
              </a:buClr>
              <a:buSzPts val="1200"/>
              <a:buFont typeface="Kanit"/>
              <a:buNone/>
            </a:pPr>
            <a:r>
              <a:rPr b="0" i="0" lang="en-US" sz="1200" u="none" cap="none" strike="noStrike">
                <a:solidFill>
                  <a:srgbClr val="D9E1FF"/>
                </a:solidFill>
                <a:latin typeface="Kanit"/>
                <a:ea typeface="Kanit"/>
                <a:cs typeface="Kanit"/>
                <a:sym typeface="Kanit"/>
              </a:rPr>
              <a:t>Keras</a:t>
            </a:r>
            <a:endParaRPr b="0" i="0" sz="1200" u="none" cap="none" strike="noStrike"/>
          </a:p>
        </p:txBody>
      </p:sp>
      <p:sp>
        <p:nvSpPr>
          <p:cNvPr id="420" name="Google Shape;420;p36"/>
          <p:cNvSpPr/>
          <p:nvPr/>
        </p:nvSpPr>
        <p:spPr>
          <a:xfrm>
            <a:off x="7361873" y="4668083"/>
            <a:ext cx="4300538" cy="667703"/>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9E1FF"/>
              </a:buClr>
              <a:buSzPts val="1050"/>
              <a:buFont typeface="Martel Sans"/>
              <a:buNone/>
            </a:pPr>
            <a:r>
              <a:rPr b="0" i="0" lang="en-US" sz="1050" u="none" cap="none" strike="noStrike">
                <a:solidFill>
                  <a:srgbClr val="D9E1FF"/>
                </a:solidFill>
                <a:latin typeface="Martel Sans"/>
                <a:ea typeface="Martel Sans"/>
                <a:cs typeface="Martel Sans"/>
                <a:sym typeface="Martel Sans"/>
              </a:rPr>
              <a:t>Keras is a high-level neural networks API, typically running on top of TensorFlow. Its user-friendly, modular design allows for quick prototyping and easy experimentation, making it highly accessible for beginners in deep learning.</a:t>
            </a:r>
            <a:endParaRPr b="0" i="0" sz="1050" u="none" cap="none" strike="noStrike"/>
          </a:p>
        </p:txBody>
      </p:sp>
      <p:pic>
        <p:nvPicPr>
          <p:cNvPr descr="preencoded.png" id="421" name="Google Shape;421;p36"/>
          <p:cNvPicPr preferRelativeResize="0"/>
          <p:nvPr/>
        </p:nvPicPr>
        <p:blipFill rotWithShape="1">
          <a:blip r:embed="rId7">
            <a:alphaModFix/>
          </a:blip>
          <a:srcRect b="0" l="0" r="0" t="0"/>
          <a:stretch/>
        </p:blipFill>
        <p:spPr>
          <a:xfrm>
            <a:off x="2967871" y="5644823"/>
            <a:ext cx="334685" cy="334685"/>
          </a:xfrm>
          <a:prstGeom prst="rect">
            <a:avLst/>
          </a:prstGeom>
          <a:noFill/>
          <a:ln>
            <a:noFill/>
          </a:ln>
        </p:spPr>
      </p:pic>
      <p:sp>
        <p:nvSpPr>
          <p:cNvPr id="422" name="Google Shape;422;p36"/>
          <p:cNvSpPr/>
          <p:nvPr/>
        </p:nvSpPr>
        <p:spPr>
          <a:xfrm>
            <a:off x="2967909" y="5969790"/>
            <a:ext cx="1575000" cy="196800"/>
          </a:xfrm>
          <a:prstGeom prst="rect">
            <a:avLst/>
          </a:prstGeom>
          <a:noFill/>
          <a:ln>
            <a:noFill/>
          </a:ln>
        </p:spPr>
        <p:txBody>
          <a:bodyPr anchorCtr="0" anchor="t" bIns="0" lIns="0" spcFirstLastPara="1" rIns="0" wrap="square" tIns="0">
            <a:noAutofit/>
          </a:bodyPr>
          <a:lstStyle/>
          <a:p>
            <a:pPr indent="0" lvl="0" marL="0" marR="0" rtl="0" algn="l">
              <a:lnSpc>
                <a:spcPct val="129166"/>
              </a:lnSpc>
              <a:spcBef>
                <a:spcPts val="0"/>
              </a:spcBef>
              <a:spcAft>
                <a:spcPts val="0"/>
              </a:spcAft>
              <a:buClr>
                <a:srgbClr val="D9E1FF"/>
              </a:buClr>
              <a:buSzPts val="1200"/>
              <a:buFont typeface="Kanit"/>
              <a:buNone/>
            </a:pPr>
            <a:r>
              <a:rPr b="0" i="0" lang="en-US" sz="1200" u="none" cap="none" strike="noStrike">
                <a:solidFill>
                  <a:srgbClr val="D9E1FF"/>
                </a:solidFill>
                <a:latin typeface="Kanit"/>
                <a:ea typeface="Kanit"/>
                <a:cs typeface="Kanit"/>
                <a:sym typeface="Kanit"/>
              </a:rPr>
              <a:t>Google Colab</a:t>
            </a:r>
            <a:endParaRPr b="0" i="0" sz="1200" u="none" cap="none" strike="noStrike"/>
          </a:p>
        </p:txBody>
      </p:sp>
      <p:sp>
        <p:nvSpPr>
          <p:cNvPr id="423" name="Google Shape;423;p36"/>
          <p:cNvSpPr/>
          <p:nvPr/>
        </p:nvSpPr>
        <p:spPr>
          <a:xfrm>
            <a:off x="2967838" y="6288547"/>
            <a:ext cx="4300500" cy="8586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9E1FF"/>
              </a:buClr>
              <a:buSzPts val="1050"/>
              <a:buFont typeface="Martel Sans"/>
              <a:buNone/>
            </a:pPr>
            <a:r>
              <a:rPr b="0" i="0" lang="en-US" sz="1050" u="none" cap="none" strike="noStrike">
                <a:solidFill>
                  <a:srgbClr val="D9E1FF"/>
                </a:solidFill>
                <a:latin typeface="Martel Sans"/>
                <a:ea typeface="Martel Sans"/>
                <a:cs typeface="Martel Sans"/>
                <a:sym typeface="Martel Sans"/>
              </a:rPr>
              <a:t>A free, cloud-based Jupyter notebook environment provided by Google. Colab offers free access to GPUs and TPUs, making it perfect for experimentation, learning, and collaborative machine learning projects without local setup requirements.</a:t>
            </a:r>
            <a:endParaRPr b="0" i="0" sz="1050" u="none" cap="none" strike="noStrike"/>
          </a:p>
        </p:txBody>
      </p:sp>
      <p:pic>
        <p:nvPicPr>
          <p:cNvPr descr="preencoded.png" id="424" name="Google Shape;424;p36"/>
          <p:cNvPicPr preferRelativeResize="0"/>
          <p:nvPr/>
        </p:nvPicPr>
        <p:blipFill rotWithShape="1">
          <a:blip r:embed="rId7">
            <a:alphaModFix/>
          </a:blip>
          <a:srcRect b="0" l="0" r="0" t="0"/>
          <a:stretch/>
        </p:blipFill>
        <p:spPr>
          <a:xfrm>
            <a:off x="7361873" y="5485448"/>
            <a:ext cx="334685" cy="334685"/>
          </a:xfrm>
          <a:prstGeom prst="rect">
            <a:avLst/>
          </a:prstGeom>
          <a:noFill/>
          <a:ln>
            <a:noFill/>
          </a:ln>
        </p:spPr>
      </p:pic>
      <p:sp>
        <p:nvSpPr>
          <p:cNvPr id="425" name="Google Shape;425;p36"/>
          <p:cNvSpPr/>
          <p:nvPr/>
        </p:nvSpPr>
        <p:spPr>
          <a:xfrm>
            <a:off x="7361873" y="5913715"/>
            <a:ext cx="1575078" cy="196810"/>
          </a:xfrm>
          <a:prstGeom prst="rect">
            <a:avLst/>
          </a:prstGeom>
          <a:noFill/>
          <a:ln>
            <a:noFill/>
          </a:ln>
        </p:spPr>
        <p:txBody>
          <a:bodyPr anchorCtr="0" anchor="t" bIns="0" lIns="0" spcFirstLastPara="1" rIns="0" wrap="square" tIns="0">
            <a:noAutofit/>
          </a:bodyPr>
          <a:lstStyle/>
          <a:p>
            <a:pPr indent="0" lvl="0" marL="0" marR="0" rtl="0" algn="l">
              <a:lnSpc>
                <a:spcPct val="129166"/>
              </a:lnSpc>
              <a:spcBef>
                <a:spcPts val="0"/>
              </a:spcBef>
              <a:spcAft>
                <a:spcPts val="0"/>
              </a:spcAft>
              <a:buClr>
                <a:srgbClr val="D9E1FF"/>
              </a:buClr>
              <a:buSzPts val="1200"/>
              <a:buFont typeface="Kanit"/>
              <a:buNone/>
            </a:pPr>
            <a:r>
              <a:rPr b="0" i="0" lang="en-US" sz="1200" u="none" cap="none" strike="noStrike">
                <a:solidFill>
                  <a:srgbClr val="D9E1FF"/>
                </a:solidFill>
                <a:latin typeface="Kanit"/>
                <a:ea typeface="Kanit"/>
                <a:cs typeface="Kanit"/>
                <a:sym typeface="Kanit"/>
              </a:rPr>
              <a:t>AWS SageMaker</a:t>
            </a:r>
            <a:endParaRPr b="0" i="0" sz="1200" u="none" cap="none" strike="noStrike"/>
          </a:p>
        </p:txBody>
      </p:sp>
      <p:sp>
        <p:nvSpPr>
          <p:cNvPr id="426" name="Google Shape;426;p36"/>
          <p:cNvSpPr/>
          <p:nvPr/>
        </p:nvSpPr>
        <p:spPr>
          <a:xfrm>
            <a:off x="7361873" y="6155412"/>
            <a:ext cx="4300538" cy="667703"/>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9E1FF"/>
              </a:buClr>
              <a:buSzPts val="1050"/>
              <a:buFont typeface="Martel Sans"/>
              <a:buNone/>
            </a:pPr>
            <a:r>
              <a:rPr b="0" i="0" lang="en-US" sz="1050" u="none" cap="none" strike="noStrike">
                <a:solidFill>
                  <a:srgbClr val="D9E1FF"/>
                </a:solidFill>
                <a:latin typeface="Martel Sans"/>
                <a:ea typeface="Martel Sans"/>
                <a:cs typeface="Martel Sans"/>
                <a:sym typeface="Martel Sans"/>
              </a:rPr>
              <a:t>Amazon Web Services' fully managed machine learning service provides an integrated environment for the entire ML workflow. It's designed for scalability, deployment, and MLOps, ideal for businesses building and managing ML models in production.</a:t>
            </a:r>
            <a:endParaRPr b="0" i="0" sz="1050" u="none" cap="none" strike="noStrike"/>
          </a:p>
        </p:txBody>
      </p:sp>
      <p:sp>
        <p:nvSpPr>
          <p:cNvPr id="427" name="Google Shape;427;p36"/>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Pressure creates strength</a:t>
            </a:r>
            <a:endParaRPr/>
          </a:p>
        </p:txBody>
      </p:sp>
      <p:sp>
        <p:nvSpPr>
          <p:cNvPr id="428" name="Google Shape;428;p36"/>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
        <p:nvSpPr>
          <p:cNvPr id="429" name="Google Shape;429;p36"/>
          <p:cNvSpPr/>
          <p:nvPr/>
        </p:nvSpPr>
        <p:spPr>
          <a:xfrm>
            <a:off x="12338925" y="7820100"/>
            <a:ext cx="406500" cy="2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7"/>
          <p:cNvSpPr/>
          <p:nvPr/>
        </p:nvSpPr>
        <p:spPr>
          <a:xfrm>
            <a:off x="2255163" y="1305282"/>
            <a:ext cx="1164312" cy="257889"/>
          </a:xfrm>
          <a:prstGeom prst="roundRect">
            <a:avLst>
              <a:gd fmla="val 7251" name="adj"/>
            </a:avLst>
          </a:prstGeom>
          <a:solidFill>
            <a:srgbClr val="4C0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2348627" y="1351955"/>
            <a:ext cx="977384" cy="164544"/>
          </a:xfrm>
          <a:prstGeom prst="rect">
            <a:avLst/>
          </a:prstGeom>
          <a:noFill/>
          <a:ln>
            <a:noFill/>
          </a:ln>
        </p:spPr>
        <p:txBody>
          <a:bodyPr anchorCtr="0" anchor="t" bIns="0" lIns="0" spcFirstLastPara="1" rIns="0" wrap="square" tIns="0">
            <a:noAutofit/>
          </a:bodyPr>
          <a:lstStyle/>
          <a:p>
            <a:pPr indent="0" lvl="0" marL="0" marR="0" rtl="0" algn="l">
              <a:lnSpc>
                <a:spcPct val="131578"/>
              </a:lnSpc>
              <a:spcBef>
                <a:spcPts val="0"/>
              </a:spcBef>
              <a:spcAft>
                <a:spcPts val="0"/>
              </a:spcAft>
              <a:buClr>
                <a:srgbClr val="D9E1FF"/>
              </a:buClr>
              <a:buSzPts val="950"/>
              <a:buFont typeface="Martel Sans"/>
              <a:buNone/>
            </a:pPr>
            <a:r>
              <a:rPr b="0" i="0" lang="en-US" sz="950" u="none" cap="none" strike="noStrike">
                <a:solidFill>
                  <a:srgbClr val="D9E1FF"/>
                </a:solidFill>
                <a:latin typeface="Martel Sans"/>
                <a:ea typeface="Martel Sans"/>
                <a:cs typeface="Martel Sans"/>
                <a:sym typeface="Martel Sans"/>
              </a:rPr>
              <a:t>RESPONSIBLE AI</a:t>
            </a:r>
            <a:endParaRPr b="0" i="0" sz="950" u="none" cap="none" strike="noStrike"/>
          </a:p>
        </p:txBody>
      </p:sp>
      <p:sp>
        <p:nvSpPr>
          <p:cNvPr id="437" name="Google Shape;437;p37"/>
          <p:cNvSpPr/>
          <p:nvPr/>
        </p:nvSpPr>
        <p:spPr>
          <a:xfrm>
            <a:off x="2255163" y="1603653"/>
            <a:ext cx="3655100" cy="366713"/>
          </a:xfrm>
          <a:prstGeom prst="rect">
            <a:avLst/>
          </a:prstGeom>
          <a:noFill/>
          <a:ln>
            <a:noFill/>
          </a:ln>
        </p:spPr>
        <p:txBody>
          <a:bodyPr anchorCtr="0" anchor="t" bIns="0" lIns="0" spcFirstLastPara="1" rIns="0" wrap="square" tIns="0">
            <a:noAutofit/>
          </a:bodyPr>
          <a:lstStyle/>
          <a:p>
            <a:pPr indent="0" lvl="0" marL="0" marR="0" rtl="0" algn="l">
              <a:lnSpc>
                <a:spcPct val="123913"/>
              </a:lnSpc>
              <a:spcBef>
                <a:spcPts val="0"/>
              </a:spcBef>
              <a:spcAft>
                <a:spcPts val="0"/>
              </a:spcAft>
              <a:buClr>
                <a:srgbClr val="FFFFFF"/>
              </a:buClr>
              <a:buSzPts val="2300"/>
              <a:buFont typeface="Kanit"/>
              <a:buNone/>
            </a:pPr>
            <a:r>
              <a:rPr b="0" i="0" lang="en-US" sz="2300" u="none" cap="none" strike="noStrike">
                <a:solidFill>
                  <a:srgbClr val="FFFFFF"/>
                </a:solidFill>
                <a:latin typeface="Kanit"/>
                <a:ea typeface="Kanit"/>
                <a:cs typeface="Kanit"/>
                <a:sym typeface="Kanit"/>
              </a:rPr>
              <a:t>Bias, Fairness &amp; Ethics in ML</a:t>
            </a:r>
            <a:endParaRPr b="0" i="0" sz="2300" u="none" cap="none" strike="noStrike"/>
          </a:p>
        </p:txBody>
      </p:sp>
      <p:sp>
        <p:nvSpPr>
          <p:cNvPr id="438" name="Google Shape;438;p37"/>
          <p:cNvSpPr/>
          <p:nvPr/>
        </p:nvSpPr>
        <p:spPr>
          <a:xfrm>
            <a:off x="2255163" y="2122527"/>
            <a:ext cx="10120074" cy="41148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D9E1FF"/>
              </a:buClr>
              <a:buSzPts val="1200"/>
              <a:buFont typeface="Martel Sans"/>
              <a:buNone/>
            </a:pPr>
            <a:r>
              <a:rPr b="0" i="0" lang="en-US" sz="1200" u="none" cap="none" strike="noStrike">
                <a:solidFill>
                  <a:srgbClr val="D9E1FF"/>
                </a:solidFill>
                <a:latin typeface="Martel Sans"/>
                <a:ea typeface="Martel Sans"/>
                <a:cs typeface="Martel Sans"/>
                <a:sym typeface="Martel Sans"/>
              </a:rPr>
              <a:t>As machine learning models become ubiquitous, understanding and addressing potential biases and ethical implications is crucial. Responsible AI practices ensure that these powerful tools serve society equitably and transparently, mitigating harm and fostering trust.</a:t>
            </a:r>
            <a:endParaRPr b="0" i="0" sz="1200" u="none" cap="none" strike="noStrike"/>
          </a:p>
        </p:txBody>
      </p:sp>
      <p:sp>
        <p:nvSpPr>
          <p:cNvPr id="439" name="Google Shape;439;p37"/>
          <p:cNvSpPr/>
          <p:nvPr/>
        </p:nvSpPr>
        <p:spPr>
          <a:xfrm>
            <a:off x="2255163" y="2648069"/>
            <a:ext cx="3305700" cy="2087400"/>
          </a:xfrm>
          <a:prstGeom prst="roundRect">
            <a:avLst>
              <a:gd fmla="val 5257" name="adj"/>
            </a:avLst>
          </a:prstGeom>
          <a:solidFill>
            <a:srgbClr val="100C35"/>
          </a:solidFill>
          <a:ln cap="flat" cmpd="sng" w="22850">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40" name="Google Shape;440;p37"/>
          <p:cNvPicPr preferRelativeResize="0"/>
          <p:nvPr/>
        </p:nvPicPr>
        <p:blipFill rotWithShape="1">
          <a:blip r:embed="rId3">
            <a:alphaModFix/>
          </a:blip>
          <a:srcRect b="0" l="0" r="0" t="0"/>
          <a:stretch/>
        </p:blipFill>
        <p:spPr>
          <a:xfrm>
            <a:off x="2232303" y="2648069"/>
            <a:ext cx="91440" cy="2087404"/>
          </a:xfrm>
          <a:prstGeom prst="rect">
            <a:avLst/>
          </a:prstGeom>
          <a:noFill/>
          <a:ln>
            <a:noFill/>
          </a:ln>
        </p:spPr>
      </p:pic>
      <p:sp>
        <p:nvSpPr>
          <p:cNvPr id="441" name="Google Shape;441;p37"/>
          <p:cNvSpPr/>
          <p:nvPr/>
        </p:nvSpPr>
        <p:spPr>
          <a:xfrm>
            <a:off x="2502337" y="2826663"/>
            <a:ext cx="1833324" cy="229195"/>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D9E1FF"/>
              </a:buClr>
              <a:buSzPts val="1400"/>
              <a:buFont typeface="Kanit"/>
              <a:buNone/>
            </a:pPr>
            <a:r>
              <a:rPr b="0" i="0" lang="en-US" sz="1400" u="none" cap="none" strike="noStrike">
                <a:solidFill>
                  <a:srgbClr val="D9E1FF"/>
                </a:solidFill>
                <a:latin typeface="Kanit"/>
                <a:ea typeface="Kanit"/>
                <a:cs typeface="Kanit"/>
                <a:sym typeface="Kanit"/>
              </a:rPr>
              <a:t>Algorithmic Bias</a:t>
            </a:r>
            <a:endParaRPr b="0" i="0" sz="1400" u="none" cap="none" strike="noStrike"/>
          </a:p>
        </p:txBody>
      </p:sp>
      <p:sp>
        <p:nvSpPr>
          <p:cNvPr id="442" name="Google Shape;442;p37"/>
          <p:cNvSpPr/>
          <p:nvPr/>
        </p:nvSpPr>
        <p:spPr>
          <a:xfrm>
            <a:off x="2502337" y="3116699"/>
            <a:ext cx="2879884" cy="123444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D9E1FF"/>
              </a:buClr>
              <a:buSzPts val="1200"/>
              <a:buFont typeface="Martel Sans"/>
              <a:buNone/>
            </a:pPr>
            <a:r>
              <a:rPr b="0" i="0" lang="en-US" sz="1200" u="none" cap="none" strike="noStrike">
                <a:solidFill>
                  <a:srgbClr val="D9E1FF"/>
                </a:solidFill>
                <a:latin typeface="Martel Sans"/>
                <a:ea typeface="Martel Sans"/>
                <a:cs typeface="Martel Sans"/>
                <a:sym typeface="Martel Sans"/>
              </a:rPr>
              <a:t>Systematic and repeatable errors in computer systems that create unfair outcomes, often originating from unrepresentative or prejudiced training data, leading to skewed predictions or classifications.</a:t>
            </a:r>
            <a:endParaRPr b="0" i="0" sz="1200" u="none" cap="none" strike="noStrike"/>
          </a:p>
        </p:txBody>
      </p:sp>
      <p:sp>
        <p:nvSpPr>
          <p:cNvPr id="443" name="Google Shape;443;p37"/>
          <p:cNvSpPr/>
          <p:nvPr/>
        </p:nvSpPr>
        <p:spPr>
          <a:xfrm>
            <a:off x="5662255" y="2648069"/>
            <a:ext cx="3305700" cy="2087400"/>
          </a:xfrm>
          <a:prstGeom prst="roundRect">
            <a:avLst>
              <a:gd fmla="val 5257" name="adj"/>
            </a:avLst>
          </a:prstGeom>
          <a:solidFill>
            <a:srgbClr val="100C35"/>
          </a:solidFill>
          <a:ln cap="flat" cmpd="sng" w="22850">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44" name="Google Shape;444;p37"/>
          <p:cNvPicPr preferRelativeResize="0"/>
          <p:nvPr/>
        </p:nvPicPr>
        <p:blipFill rotWithShape="1">
          <a:blip r:embed="rId3">
            <a:alphaModFix/>
          </a:blip>
          <a:srcRect b="0" l="0" r="0" t="0"/>
          <a:stretch/>
        </p:blipFill>
        <p:spPr>
          <a:xfrm>
            <a:off x="5639395" y="2648069"/>
            <a:ext cx="91440" cy="2087404"/>
          </a:xfrm>
          <a:prstGeom prst="rect">
            <a:avLst/>
          </a:prstGeom>
          <a:noFill/>
          <a:ln>
            <a:noFill/>
          </a:ln>
        </p:spPr>
      </p:pic>
      <p:sp>
        <p:nvSpPr>
          <p:cNvPr id="445" name="Google Shape;445;p37"/>
          <p:cNvSpPr/>
          <p:nvPr/>
        </p:nvSpPr>
        <p:spPr>
          <a:xfrm>
            <a:off x="5909429" y="2826663"/>
            <a:ext cx="1833324" cy="229195"/>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D9E1FF"/>
              </a:buClr>
              <a:buSzPts val="1400"/>
              <a:buFont typeface="Kanit"/>
              <a:buNone/>
            </a:pPr>
            <a:r>
              <a:rPr b="0" i="0" lang="en-US" sz="1400" u="none" cap="none" strike="noStrike">
                <a:solidFill>
                  <a:srgbClr val="D9E1FF"/>
                </a:solidFill>
                <a:latin typeface="Kanit"/>
                <a:ea typeface="Kanit"/>
                <a:cs typeface="Kanit"/>
                <a:sym typeface="Kanit"/>
              </a:rPr>
              <a:t>Fairness Metrics</a:t>
            </a:r>
            <a:endParaRPr b="0" i="0" sz="1400" u="none" cap="none" strike="noStrike"/>
          </a:p>
        </p:txBody>
      </p:sp>
      <p:sp>
        <p:nvSpPr>
          <p:cNvPr id="446" name="Google Shape;446;p37"/>
          <p:cNvSpPr/>
          <p:nvPr/>
        </p:nvSpPr>
        <p:spPr>
          <a:xfrm>
            <a:off x="5909429" y="3116699"/>
            <a:ext cx="2880003" cy="123444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D9E1FF"/>
              </a:buClr>
              <a:buSzPts val="1200"/>
              <a:buFont typeface="Martel Sans"/>
              <a:buNone/>
            </a:pPr>
            <a:r>
              <a:rPr b="0" i="0" lang="en-US" sz="1200" u="none" cap="none" strike="noStrike">
                <a:solidFill>
                  <a:srgbClr val="D9E1FF"/>
                </a:solidFill>
                <a:latin typeface="Martel Sans"/>
                <a:ea typeface="Martel Sans"/>
                <a:cs typeface="Martel Sans"/>
                <a:sym typeface="Martel Sans"/>
              </a:rPr>
              <a:t>Quantitative measures (e.g., demographic parity, equalized odds) used to evaluate whether an algorithm produces equitable results across different demographic groups, guiding bias detection and mitigation efforts.</a:t>
            </a:r>
            <a:endParaRPr b="0" i="0" sz="1200" u="none" cap="none" strike="noStrike"/>
          </a:p>
        </p:txBody>
      </p:sp>
      <p:sp>
        <p:nvSpPr>
          <p:cNvPr id="447" name="Google Shape;447;p37"/>
          <p:cNvSpPr/>
          <p:nvPr/>
        </p:nvSpPr>
        <p:spPr>
          <a:xfrm>
            <a:off x="9069475" y="2648075"/>
            <a:ext cx="3305700" cy="2188800"/>
          </a:xfrm>
          <a:prstGeom prst="roundRect">
            <a:avLst>
              <a:gd fmla="val 5257" name="adj"/>
            </a:avLst>
          </a:prstGeom>
          <a:solidFill>
            <a:srgbClr val="100C35"/>
          </a:solidFill>
          <a:ln cap="flat" cmpd="sng" w="22850">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48" name="Google Shape;448;p37"/>
          <p:cNvPicPr preferRelativeResize="0"/>
          <p:nvPr/>
        </p:nvPicPr>
        <p:blipFill rotWithShape="1">
          <a:blip r:embed="rId3">
            <a:alphaModFix/>
          </a:blip>
          <a:srcRect b="0" l="0" r="0" t="0"/>
          <a:stretch/>
        </p:blipFill>
        <p:spPr>
          <a:xfrm>
            <a:off x="9046607" y="2648069"/>
            <a:ext cx="91440" cy="2087404"/>
          </a:xfrm>
          <a:prstGeom prst="rect">
            <a:avLst/>
          </a:prstGeom>
          <a:noFill/>
          <a:ln>
            <a:noFill/>
          </a:ln>
        </p:spPr>
      </p:pic>
      <p:sp>
        <p:nvSpPr>
          <p:cNvPr id="449" name="Google Shape;449;p37"/>
          <p:cNvSpPr/>
          <p:nvPr/>
        </p:nvSpPr>
        <p:spPr>
          <a:xfrm>
            <a:off x="9316641" y="2826663"/>
            <a:ext cx="1833324" cy="229195"/>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D9E1FF"/>
              </a:buClr>
              <a:buSzPts val="1400"/>
              <a:buFont typeface="Kanit"/>
              <a:buNone/>
            </a:pPr>
            <a:r>
              <a:rPr b="0" i="0" lang="en-US" sz="1400" u="none" cap="none" strike="noStrike">
                <a:solidFill>
                  <a:srgbClr val="D9E1FF"/>
                </a:solidFill>
                <a:latin typeface="Kanit"/>
                <a:ea typeface="Kanit"/>
                <a:cs typeface="Kanit"/>
                <a:sym typeface="Kanit"/>
              </a:rPr>
              <a:t>Ethical Deployment</a:t>
            </a:r>
            <a:endParaRPr b="0" i="0" sz="1400" u="none" cap="none" strike="noStrike"/>
          </a:p>
        </p:txBody>
      </p:sp>
      <p:sp>
        <p:nvSpPr>
          <p:cNvPr id="450" name="Google Shape;450;p37"/>
          <p:cNvSpPr/>
          <p:nvPr/>
        </p:nvSpPr>
        <p:spPr>
          <a:xfrm>
            <a:off x="9316641" y="3116699"/>
            <a:ext cx="2879884" cy="144018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D9E1FF"/>
              </a:buClr>
              <a:buSzPts val="1200"/>
              <a:buFont typeface="Martel Sans"/>
              <a:buNone/>
            </a:pPr>
            <a:r>
              <a:rPr b="0" i="0" lang="en-US" sz="1200" u="none" cap="none" strike="noStrike">
                <a:solidFill>
                  <a:srgbClr val="D9E1FF"/>
                </a:solidFill>
                <a:latin typeface="Martel Sans"/>
                <a:ea typeface="Martel Sans"/>
                <a:cs typeface="Martel Sans"/>
                <a:sym typeface="Martel Sans"/>
              </a:rPr>
              <a:t>Considerations beyond mere functionality, including model transparency, accountability for decisions, data privacy, and the potential for societal impact or misuse, requiring careful governance and human oversight.</a:t>
            </a:r>
            <a:endParaRPr b="0" i="0" sz="1200" u="none" cap="none" strike="noStrike"/>
          </a:p>
        </p:txBody>
      </p:sp>
      <p:sp>
        <p:nvSpPr>
          <p:cNvPr id="451" name="Google Shape;451;p37"/>
          <p:cNvSpPr/>
          <p:nvPr/>
        </p:nvSpPr>
        <p:spPr>
          <a:xfrm>
            <a:off x="2255175" y="4836926"/>
            <a:ext cx="3305700" cy="2217900"/>
          </a:xfrm>
          <a:prstGeom prst="roundRect">
            <a:avLst>
              <a:gd fmla="val 5257" name="adj"/>
            </a:avLst>
          </a:prstGeom>
          <a:solidFill>
            <a:srgbClr val="100C35"/>
          </a:solidFill>
          <a:ln cap="flat" cmpd="sng" w="22850">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2" name="Google Shape;452;p37"/>
          <p:cNvPicPr preferRelativeResize="0"/>
          <p:nvPr/>
        </p:nvPicPr>
        <p:blipFill rotWithShape="1">
          <a:blip r:embed="rId3">
            <a:alphaModFix/>
          </a:blip>
          <a:srcRect b="0" l="0" r="0" t="0"/>
          <a:stretch/>
        </p:blipFill>
        <p:spPr>
          <a:xfrm>
            <a:off x="2232303" y="4836914"/>
            <a:ext cx="91440" cy="2087404"/>
          </a:xfrm>
          <a:prstGeom prst="rect">
            <a:avLst/>
          </a:prstGeom>
          <a:noFill/>
          <a:ln>
            <a:noFill/>
          </a:ln>
        </p:spPr>
      </p:pic>
      <p:sp>
        <p:nvSpPr>
          <p:cNvPr id="453" name="Google Shape;453;p37"/>
          <p:cNvSpPr/>
          <p:nvPr/>
        </p:nvSpPr>
        <p:spPr>
          <a:xfrm>
            <a:off x="2502337" y="5015508"/>
            <a:ext cx="1833324" cy="229195"/>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D9E1FF"/>
              </a:buClr>
              <a:buSzPts val="1400"/>
              <a:buFont typeface="Kanit"/>
              <a:buNone/>
            </a:pPr>
            <a:r>
              <a:rPr b="0" i="0" lang="en-US" sz="1400" u="none" cap="none" strike="noStrike">
                <a:solidFill>
                  <a:srgbClr val="D9E1FF"/>
                </a:solidFill>
                <a:latin typeface="Kanit"/>
                <a:ea typeface="Kanit"/>
                <a:cs typeface="Kanit"/>
                <a:sym typeface="Kanit"/>
              </a:rPr>
              <a:t>Real-World Examples</a:t>
            </a:r>
            <a:endParaRPr b="0" i="0" sz="1400" u="none" cap="none" strike="noStrike"/>
          </a:p>
        </p:txBody>
      </p:sp>
      <p:sp>
        <p:nvSpPr>
          <p:cNvPr id="454" name="Google Shape;454;p37"/>
          <p:cNvSpPr/>
          <p:nvPr/>
        </p:nvSpPr>
        <p:spPr>
          <a:xfrm>
            <a:off x="2502337" y="5305544"/>
            <a:ext cx="2879884" cy="144018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D9E1FF"/>
              </a:buClr>
              <a:buSzPts val="1200"/>
              <a:buFont typeface="Martel Sans"/>
              <a:buNone/>
            </a:pPr>
            <a:r>
              <a:rPr b="0" i="0" lang="en-US" sz="1200" u="none" cap="none" strike="noStrike">
                <a:solidFill>
                  <a:srgbClr val="D9E1FF"/>
                </a:solidFill>
                <a:latin typeface="Martel Sans"/>
                <a:ea typeface="Martel Sans"/>
                <a:cs typeface="Martel Sans"/>
                <a:sym typeface="Martel Sans"/>
              </a:rPr>
              <a:t>Instances like biased hiring algorithms, facial recognition systems with accuracy disparities across racial groups, or predictive policing tools perpetuating existing inequalities, highlighting the urgent need for ethical review.</a:t>
            </a:r>
            <a:endParaRPr b="0" i="0" sz="1200" u="none" cap="none" strike="noStrike"/>
          </a:p>
        </p:txBody>
      </p:sp>
      <p:sp>
        <p:nvSpPr>
          <p:cNvPr id="455" name="Google Shape;455;p37"/>
          <p:cNvSpPr/>
          <p:nvPr/>
        </p:nvSpPr>
        <p:spPr>
          <a:xfrm>
            <a:off x="5662250" y="4836926"/>
            <a:ext cx="3305700" cy="2217900"/>
          </a:xfrm>
          <a:prstGeom prst="roundRect">
            <a:avLst>
              <a:gd fmla="val 5257" name="adj"/>
            </a:avLst>
          </a:prstGeom>
          <a:solidFill>
            <a:srgbClr val="100C35"/>
          </a:solidFill>
          <a:ln cap="flat" cmpd="sng" w="22850">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6" name="Google Shape;456;p37"/>
          <p:cNvPicPr preferRelativeResize="0"/>
          <p:nvPr/>
        </p:nvPicPr>
        <p:blipFill rotWithShape="1">
          <a:blip r:embed="rId3">
            <a:alphaModFix/>
          </a:blip>
          <a:srcRect b="0" l="0" r="0" t="0"/>
          <a:stretch/>
        </p:blipFill>
        <p:spPr>
          <a:xfrm>
            <a:off x="5639395" y="4836914"/>
            <a:ext cx="91440" cy="2087404"/>
          </a:xfrm>
          <a:prstGeom prst="rect">
            <a:avLst/>
          </a:prstGeom>
          <a:noFill/>
          <a:ln>
            <a:noFill/>
          </a:ln>
        </p:spPr>
      </p:pic>
      <p:sp>
        <p:nvSpPr>
          <p:cNvPr id="457" name="Google Shape;457;p37"/>
          <p:cNvSpPr/>
          <p:nvPr/>
        </p:nvSpPr>
        <p:spPr>
          <a:xfrm>
            <a:off x="5909429" y="5015508"/>
            <a:ext cx="2002631" cy="229195"/>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D9E1FF"/>
              </a:buClr>
              <a:buSzPts val="1400"/>
              <a:buFont typeface="Kanit"/>
              <a:buNone/>
            </a:pPr>
            <a:r>
              <a:rPr b="0" i="0" lang="en-US" sz="1400" u="none" cap="none" strike="noStrike">
                <a:solidFill>
                  <a:srgbClr val="D9E1FF"/>
                </a:solidFill>
                <a:latin typeface="Kanit"/>
                <a:ea typeface="Kanit"/>
                <a:cs typeface="Kanit"/>
                <a:sym typeface="Kanit"/>
              </a:rPr>
              <a:t>Responsible AI Practices</a:t>
            </a:r>
            <a:endParaRPr b="0" i="0" sz="1400" u="none" cap="none" strike="noStrike"/>
          </a:p>
        </p:txBody>
      </p:sp>
      <p:sp>
        <p:nvSpPr>
          <p:cNvPr id="458" name="Google Shape;458;p37"/>
          <p:cNvSpPr/>
          <p:nvPr/>
        </p:nvSpPr>
        <p:spPr>
          <a:xfrm>
            <a:off x="5909429" y="5305544"/>
            <a:ext cx="2880003" cy="123444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D9E1FF"/>
              </a:buClr>
              <a:buSzPts val="1200"/>
              <a:buFont typeface="Martel Sans"/>
              <a:buNone/>
            </a:pPr>
            <a:r>
              <a:rPr b="0" i="0" lang="en-US" sz="1200" u="none" cap="none" strike="noStrike">
                <a:solidFill>
                  <a:srgbClr val="D9E1FF"/>
                </a:solidFill>
                <a:latin typeface="Martel Sans"/>
                <a:ea typeface="Martel Sans"/>
                <a:cs typeface="Martel Sans"/>
                <a:sym typeface="Martel Sans"/>
              </a:rPr>
              <a:t>Strategies such as diverse dataset curation, bias-aware model development, explainable AI (XAI) techniques, regular auditing, and establishing clear ethical guidelines to ensure equitable and just AI systems.</a:t>
            </a:r>
            <a:endParaRPr b="0" i="0" sz="1200" u="none" cap="none" strike="noStrike"/>
          </a:p>
        </p:txBody>
      </p:sp>
      <p:sp>
        <p:nvSpPr>
          <p:cNvPr id="459" name="Google Shape;459;p37"/>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Life breaks you</a:t>
            </a:r>
            <a:endParaRPr/>
          </a:p>
        </p:txBody>
      </p:sp>
      <p:sp>
        <p:nvSpPr>
          <p:cNvPr id="460" name="Google Shape;460;p37"/>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
        <p:nvSpPr>
          <p:cNvPr id="461" name="Google Shape;461;p37"/>
          <p:cNvSpPr/>
          <p:nvPr/>
        </p:nvSpPr>
        <p:spPr>
          <a:xfrm>
            <a:off x="12338925" y="7820100"/>
            <a:ext cx="406500" cy="2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8"/>
          <p:cNvSpPr/>
          <p:nvPr/>
        </p:nvSpPr>
        <p:spPr>
          <a:xfrm>
            <a:off x="1814822" y="1299522"/>
            <a:ext cx="1028100" cy="281700"/>
          </a:xfrm>
          <a:prstGeom prst="roundRect">
            <a:avLst>
              <a:gd fmla="val 7703" name="adj"/>
            </a:avLst>
          </a:prstGeom>
          <a:solidFill>
            <a:srgbClr val="4C0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468" name="Google Shape;468;p38"/>
          <p:cNvSpPr/>
          <p:nvPr/>
        </p:nvSpPr>
        <p:spPr>
          <a:xfrm>
            <a:off x="1886625" y="1334275"/>
            <a:ext cx="1028100" cy="211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D9E1FF"/>
              </a:buClr>
              <a:buSzPts val="750"/>
              <a:buFont typeface="Martel Sans"/>
              <a:buNone/>
            </a:pPr>
            <a:r>
              <a:rPr b="0" i="0" lang="en-US" sz="950" u="none" cap="none" strike="noStrike">
                <a:solidFill>
                  <a:srgbClr val="D9E1FF"/>
                </a:solidFill>
                <a:latin typeface="Martel Sans"/>
                <a:ea typeface="Martel Sans"/>
                <a:cs typeface="Martel Sans"/>
                <a:sym typeface="Martel Sans"/>
              </a:rPr>
              <a:t>OPTIMIZATION</a:t>
            </a:r>
            <a:endParaRPr b="0" i="0" sz="950" u="none" cap="none" strike="noStrike"/>
          </a:p>
        </p:txBody>
      </p:sp>
      <p:sp>
        <p:nvSpPr>
          <p:cNvPr id="469" name="Google Shape;469;p38"/>
          <p:cNvSpPr/>
          <p:nvPr/>
        </p:nvSpPr>
        <p:spPr>
          <a:xfrm>
            <a:off x="1814837" y="1605042"/>
            <a:ext cx="4640100" cy="2817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FFFFF"/>
              </a:buClr>
              <a:buSzPts val="1750"/>
              <a:buFont typeface="Kanit"/>
              <a:buNone/>
            </a:pPr>
            <a:r>
              <a:rPr b="0" i="0" lang="en-US" sz="1750" u="none" cap="none" strike="noStrike">
                <a:solidFill>
                  <a:srgbClr val="FFFFFF"/>
                </a:solidFill>
                <a:latin typeface="Kanit"/>
                <a:ea typeface="Kanit"/>
                <a:cs typeface="Kanit"/>
                <a:sym typeface="Kanit"/>
              </a:rPr>
              <a:t>Hyperparameter Tuning &amp; Model Optimization</a:t>
            </a:r>
            <a:endParaRPr b="0" i="0" sz="1750" u="none" cap="none" strike="noStrike"/>
          </a:p>
        </p:txBody>
      </p:sp>
      <p:sp>
        <p:nvSpPr>
          <p:cNvPr id="470" name="Google Shape;470;p38"/>
          <p:cNvSpPr/>
          <p:nvPr/>
        </p:nvSpPr>
        <p:spPr>
          <a:xfrm>
            <a:off x="1814821" y="1976275"/>
            <a:ext cx="10452000" cy="2871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1100" u="none" cap="none" strike="noStrike">
                <a:solidFill>
                  <a:srgbClr val="D9E1FF"/>
                </a:solidFill>
                <a:latin typeface="Martel Sans"/>
                <a:ea typeface="Martel Sans"/>
                <a:cs typeface="Martel Sans"/>
                <a:sym typeface="Martel Sans"/>
              </a:rPr>
              <a:t>Effective model development requires careful selection and tuning of hyperparameters to achieve optimal performance and generalization. This process differentiates from model parameters, which are learned during training.</a:t>
            </a:r>
            <a:endParaRPr b="0" i="0" sz="1100" u="none" cap="none" strike="noStrike"/>
          </a:p>
        </p:txBody>
      </p:sp>
      <p:sp>
        <p:nvSpPr>
          <p:cNvPr id="471" name="Google Shape;471;p38"/>
          <p:cNvSpPr/>
          <p:nvPr/>
        </p:nvSpPr>
        <p:spPr>
          <a:xfrm>
            <a:off x="3428762" y="2415897"/>
            <a:ext cx="1408033" cy="175974"/>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FFFFFF"/>
              </a:buClr>
              <a:buSzPts val="1100"/>
              <a:buFont typeface="Kanit"/>
              <a:buNone/>
            </a:pPr>
            <a:r>
              <a:rPr b="0" i="0" lang="en-US" sz="1100" u="none" cap="none" strike="noStrike">
                <a:solidFill>
                  <a:srgbClr val="FFFFFF"/>
                </a:solidFill>
                <a:latin typeface="Kanit"/>
                <a:ea typeface="Kanit"/>
                <a:cs typeface="Kanit"/>
                <a:sym typeface="Kanit"/>
              </a:rPr>
              <a:t>Model Parameters</a:t>
            </a:r>
            <a:endParaRPr b="0" i="0" sz="1100" u="none" cap="none" strike="noStrike"/>
          </a:p>
        </p:txBody>
      </p:sp>
      <p:sp>
        <p:nvSpPr>
          <p:cNvPr id="472" name="Google Shape;472;p38"/>
          <p:cNvSpPr/>
          <p:nvPr/>
        </p:nvSpPr>
        <p:spPr>
          <a:xfrm>
            <a:off x="1814825" y="2651650"/>
            <a:ext cx="5354400" cy="1292400"/>
          </a:xfrm>
          <a:prstGeom prst="rect">
            <a:avLst/>
          </a:prstGeom>
          <a:noFill/>
          <a:ln>
            <a:noFill/>
          </a:ln>
        </p:spPr>
        <p:txBody>
          <a:bodyPr anchorCtr="0" anchor="t" bIns="0" lIns="0" spcFirstLastPara="1" rIns="0" wrap="square" tIns="0">
            <a:noAutofit/>
          </a:bodyPr>
          <a:lstStyle/>
          <a:p>
            <a:pPr indent="0" lvl="0" marL="0" marR="0" rtl="0" algn="just">
              <a:lnSpc>
                <a:spcPct val="122222"/>
              </a:lnSpc>
              <a:spcBef>
                <a:spcPts val="0"/>
              </a:spcBef>
              <a:spcAft>
                <a:spcPts val="0"/>
              </a:spcAft>
              <a:buClr>
                <a:srgbClr val="D9E1FF"/>
              </a:buClr>
              <a:buSzPts val="900"/>
              <a:buFont typeface="Martel Sans"/>
              <a:buNone/>
            </a:pPr>
            <a:r>
              <a:rPr b="0" i="0" lang="en-US" sz="1100" u="none" cap="none" strike="noStrike">
                <a:solidFill>
                  <a:srgbClr val="D9E1FF"/>
                </a:solidFill>
                <a:latin typeface="Martel Sans"/>
                <a:ea typeface="Martel Sans"/>
                <a:cs typeface="Martel Sans"/>
                <a:sym typeface="Martel Sans"/>
              </a:rPr>
              <a:t>These are internal variables of the model that are learned from data during the training process. Examples include the weights and biases in a neural network, or the coefficients in a linear regression model. They are adjusted automatically by the optimization algorithm (e.g., gradient descent) to minimize the loss function.</a:t>
            </a:r>
            <a:endParaRPr b="0" i="0" sz="1100" u="none" cap="none" strike="noStrike"/>
          </a:p>
        </p:txBody>
      </p:sp>
      <p:sp>
        <p:nvSpPr>
          <p:cNvPr id="473" name="Google Shape;473;p38"/>
          <p:cNvSpPr/>
          <p:nvPr/>
        </p:nvSpPr>
        <p:spPr>
          <a:xfrm>
            <a:off x="7468672" y="2415897"/>
            <a:ext cx="1408033" cy="175974"/>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FFFFFF"/>
              </a:buClr>
              <a:buSzPts val="1100"/>
              <a:buFont typeface="Kanit"/>
              <a:buNone/>
            </a:pPr>
            <a:r>
              <a:rPr b="0" i="0" lang="en-US" sz="1100" u="none" cap="none" strike="noStrike">
                <a:solidFill>
                  <a:srgbClr val="FFFFFF"/>
                </a:solidFill>
                <a:latin typeface="Kanit"/>
                <a:ea typeface="Kanit"/>
                <a:cs typeface="Kanit"/>
                <a:sym typeface="Kanit"/>
              </a:rPr>
              <a:t>Hyperparameters</a:t>
            </a:r>
            <a:endParaRPr b="0" i="0" sz="1100" u="none" cap="none" strike="noStrike"/>
          </a:p>
        </p:txBody>
      </p:sp>
      <p:sp>
        <p:nvSpPr>
          <p:cNvPr id="474" name="Google Shape;474;p38"/>
          <p:cNvSpPr/>
          <p:nvPr/>
        </p:nvSpPr>
        <p:spPr>
          <a:xfrm>
            <a:off x="7468675" y="2651675"/>
            <a:ext cx="4798200" cy="16305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1100" u="none" cap="none" strike="noStrike">
                <a:solidFill>
                  <a:srgbClr val="D9E1FF"/>
                </a:solidFill>
                <a:latin typeface="Martel Sans"/>
                <a:ea typeface="Martel Sans"/>
                <a:cs typeface="Martel Sans"/>
                <a:sym typeface="Martel Sans"/>
              </a:rPr>
              <a:t>These are external configuration variables that are set manually before the training process begins. They control the learning process itself. Key examples include:</a:t>
            </a:r>
            <a:endParaRPr b="0" i="0" sz="1100" u="none" cap="none" strike="noStrike"/>
          </a:p>
        </p:txBody>
      </p:sp>
      <p:sp>
        <p:nvSpPr>
          <p:cNvPr id="475" name="Google Shape;475;p38"/>
          <p:cNvSpPr/>
          <p:nvPr/>
        </p:nvSpPr>
        <p:spPr>
          <a:xfrm>
            <a:off x="7468675" y="3523400"/>
            <a:ext cx="4798200" cy="11487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1" i="0" lang="en-US" sz="1100" u="none" cap="none" strike="noStrike">
                <a:solidFill>
                  <a:srgbClr val="D9E1FF"/>
                </a:solidFill>
                <a:latin typeface="Martel Sans"/>
                <a:ea typeface="Martel Sans"/>
                <a:cs typeface="Martel Sans"/>
                <a:sym typeface="Martel Sans"/>
              </a:rPr>
              <a:t>Learning Rate:</a:t>
            </a:r>
            <a:r>
              <a:rPr b="0" i="0" lang="en-US" sz="1100" u="none" cap="none" strike="noStrike">
                <a:solidFill>
                  <a:srgbClr val="D9E1FF"/>
                </a:solidFill>
                <a:latin typeface="Martel Sans"/>
                <a:ea typeface="Martel Sans"/>
                <a:cs typeface="Martel Sans"/>
                <a:sym typeface="Martel Sans"/>
              </a:rPr>
              <a:t> How much the model adjusts its weights with respect to the loss gradient.</a:t>
            </a:r>
            <a:endParaRPr b="0" i="0" sz="1100" u="none" cap="none" strike="noStrike"/>
          </a:p>
          <a:p>
            <a:pPr indent="0" lvl="0" marL="0" marR="0" rtl="0" algn="l">
              <a:lnSpc>
                <a:spcPct val="122222"/>
              </a:lnSpc>
              <a:spcBef>
                <a:spcPts val="0"/>
              </a:spcBef>
              <a:spcAft>
                <a:spcPts val="0"/>
              </a:spcAft>
              <a:buClr>
                <a:srgbClr val="D9E1FF"/>
              </a:buClr>
              <a:buSzPts val="900"/>
              <a:buFont typeface="Martel Sans"/>
              <a:buNone/>
            </a:pPr>
            <a:r>
              <a:rPr b="1" i="0" lang="en-US" sz="1100" u="none" cap="none" strike="noStrike">
                <a:solidFill>
                  <a:srgbClr val="D9E1FF"/>
                </a:solidFill>
                <a:latin typeface="Martel Sans"/>
                <a:ea typeface="Martel Sans"/>
                <a:cs typeface="Martel Sans"/>
                <a:sym typeface="Martel Sans"/>
              </a:rPr>
              <a:t>Batch Size:</a:t>
            </a:r>
            <a:r>
              <a:rPr b="0" i="0" lang="en-US" sz="1100" u="none" cap="none" strike="noStrike">
                <a:solidFill>
                  <a:srgbClr val="D9E1FF"/>
                </a:solidFill>
                <a:latin typeface="Martel Sans"/>
                <a:ea typeface="Martel Sans"/>
                <a:cs typeface="Martel Sans"/>
                <a:sym typeface="Martel Sans"/>
              </a:rPr>
              <a:t> The number of samples processed before the model's internal parameters are updated.</a:t>
            </a:r>
            <a:endParaRPr b="0" i="0" sz="1100" u="none" cap="none" strike="noStrike"/>
          </a:p>
          <a:p>
            <a:pPr indent="0" lvl="0" marL="0" marR="0" rtl="0" algn="l">
              <a:lnSpc>
                <a:spcPct val="122222"/>
              </a:lnSpc>
              <a:spcBef>
                <a:spcPts val="0"/>
              </a:spcBef>
              <a:spcAft>
                <a:spcPts val="0"/>
              </a:spcAft>
              <a:buClr>
                <a:srgbClr val="D9E1FF"/>
              </a:buClr>
              <a:buSzPts val="900"/>
              <a:buFont typeface="Martel Sans"/>
              <a:buNone/>
            </a:pPr>
            <a:r>
              <a:rPr b="1" i="0" lang="en-US" sz="1100" u="none" cap="none" strike="noStrike">
                <a:solidFill>
                  <a:srgbClr val="D9E1FF"/>
                </a:solidFill>
                <a:latin typeface="Martel Sans"/>
                <a:ea typeface="Martel Sans"/>
                <a:cs typeface="Martel Sans"/>
                <a:sym typeface="Martel Sans"/>
              </a:rPr>
              <a:t>Number of Epochs:</a:t>
            </a:r>
            <a:r>
              <a:rPr b="0" i="0" lang="en-US" sz="1100" u="none" cap="none" strike="noStrike">
                <a:solidFill>
                  <a:srgbClr val="D9E1FF"/>
                </a:solidFill>
                <a:latin typeface="Martel Sans"/>
                <a:ea typeface="Martel Sans"/>
                <a:cs typeface="Martel Sans"/>
                <a:sym typeface="Martel Sans"/>
              </a:rPr>
              <a:t> The number of complete passes through the entire training dataset.</a:t>
            </a:r>
            <a:endParaRPr b="0" i="0" sz="1100" u="none" cap="none" strike="noStrike"/>
          </a:p>
        </p:txBody>
      </p:sp>
      <p:sp>
        <p:nvSpPr>
          <p:cNvPr id="476" name="Google Shape;476;p38"/>
          <p:cNvSpPr/>
          <p:nvPr/>
        </p:nvSpPr>
        <p:spPr>
          <a:xfrm>
            <a:off x="1870087" y="4783373"/>
            <a:ext cx="3419400" cy="211200"/>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FFFFFF"/>
              </a:buClr>
              <a:buSzPts val="1300"/>
              <a:buFont typeface="Kanit"/>
              <a:buNone/>
            </a:pPr>
            <a:r>
              <a:rPr b="0" i="0" lang="en-US" sz="1300" u="none" cap="none" strike="noStrike">
                <a:solidFill>
                  <a:srgbClr val="FFFFFF"/>
                </a:solidFill>
                <a:latin typeface="Kanit"/>
                <a:ea typeface="Kanit"/>
                <a:cs typeface="Kanit"/>
                <a:sym typeface="Kanit"/>
              </a:rPr>
              <a:t>Techniques for Hyperparameter Optimization</a:t>
            </a:r>
            <a:endParaRPr b="0" i="0" sz="1300" u="none" cap="none" strike="noStrike"/>
          </a:p>
        </p:txBody>
      </p:sp>
      <p:sp>
        <p:nvSpPr>
          <p:cNvPr id="477" name="Google Shape;477;p38"/>
          <p:cNvSpPr/>
          <p:nvPr/>
        </p:nvSpPr>
        <p:spPr>
          <a:xfrm>
            <a:off x="1870087" y="5084125"/>
            <a:ext cx="7772700" cy="1437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Finding the best combination of hyperparameters is crucial for model success. Here are common strategies:</a:t>
            </a:r>
            <a:endParaRPr b="0" i="0" sz="900" u="none" cap="none" strike="noStrike"/>
          </a:p>
        </p:txBody>
      </p:sp>
      <p:sp>
        <p:nvSpPr>
          <p:cNvPr id="478" name="Google Shape;478;p38"/>
          <p:cNvSpPr/>
          <p:nvPr/>
        </p:nvSpPr>
        <p:spPr>
          <a:xfrm>
            <a:off x="1870075" y="5294974"/>
            <a:ext cx="2550900" cy="2040600"/>
          </a:xfrm>
          <a:prstGeom prst="roundRect">
            <a:avLst>
              <a:gd fmla="val 3815"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79" name="Google Shape;479;p38"/>
          <p:cNvPicPr preferRelativeResize="0"/>
          <p:nvPr/>
        </p:nvPicPr>
        <p:blipFill rotWithShape="1">
          <a:blip r:embed="rId3">
            <a:alphaModFix/>
          </a:blip>
          <a:srcRect b="0" l="0" r="0" t="0"/>
          <a:stretch/>
        </p:blipFill>
        <p:spPr>
          <a:xfrm>
            <a:off x="1854847" y="5294985"/>
            <a:ext cx="60960" cy="1917502"/>
          </a:xfrm>
          <a:prstGeom prst="rect">
            <a:avLst/>
          </a:prstGeom>
          <a:noFill/>
          <a:ln>
            <a:noFill/>
          </a:ln>
        </p:spPr>
      </p:pic>
      <p:sp>
        <p:nvSpPr>
          <p:cNvPr id="480" name="Google Shape;480;p38"/>
          <p:cNvSpPr/>
          <p:nvPr/>
        </p:nvSpPr>
        <p:spPr>
          <a:xfrm>
            <a:off x="2050705" y="5429882"/>
            <a:ext cx="1407900" cy="1761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Grid Search</a:t>
            </a:r>
            <a:endParaRPr b="0" i="0" sz="1100" u="none" cap="none" strike="noStrike"/>
          </a:p>
        </p:txBody>
      </p:sp>
      <p:sp>
        <p:nvSpPr>
          <p:cNvPr id="481" name="Google Shape;481;p38"/>
          <p:cNvSpPr/>
          <p:nvPr/>
        </p:nvSpPr>
        <p:spPr>
          <a:xfrm>
            <a:off x="2050705" y="5641695"/>
            <a:ext cx="2235600" cy="12924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Systematically works through all possible combinations of hyperparameter values defined by the user. It guarantees finding the best combination within the specified grid, but can be computationally expensive and time-consuming for many hyperparameters or large search spaces.</a:t>
            </a:r>
            <a:endParaRPr b="0" i="0" sz="900" u="none" cap="none" strike="noStrike"/>
          </a:p>
        </p:txBody>
      </p:sp>
      <p:sp>
        <p:nvSpPr>
          <p:cNvPr id="482" name="Google Shape;482;p38"/>
          <p:cNvSpPr/>
          <p:nvPr/>
        </p:nvSpPr>
        <p:spPr>
          <a:xfrm>
            <a:off x="4480900" y="5294974"/>
            <a:ext cx="2550900" cy="2040600"/>
          </a:xfrm>
          <a:prstGeom prst="roundRect">
            <a:avLst>
              <a:gd fmla="val 3815"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83" name="Google Shape;483;p38"/>
          <p:cNvPicPr preferRelativeResize="0"/>
          <p:nvPr/>
        </p:nvPicPr>
        <p:blipFill rotWithShape="1">
          <a:blip r:embed="rId3">
            <a:alphaModFix/>
          </a:blip>
          <a:srcRect b="0" l="0" r="0" t="0"/>
          <a:stretch/>
        </p:blipFill>
        <p:spPr>
          <a:xfrm>
            <a:off x="4465649" y="5294985"/>
            <a:ext cx="60960" cy="1917502"/>
          </a:xfrm>
          <a:prstGeom prst="rect">
            <a:avLst/>
          </a:prstGeom>
          <a:noFill/>
          <a:ln>
            <a:noFill/>
          </a:ln>
        </p:spPr>
      </p:pic>
      <p:sp>
        <p:nvSpPr>
          <p:cNvPr id="484" name="Google Shape;484;p38"/>
          <p:cNvSpPr/>
          <p:nvPr/>
        </p:nvSpPr>
        <p:spPr>
          <a:xfrm>
            <a:off x="4661507" y="5429882"/>
            <a:ext cx="1407900" cy="1761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Random Search</a:t>
            </a:r>
            <a:endParaRPr b="0" i="0" sz="1100" u="none" cap="none" strike="noStrike"/>
          </a:p>
        </p:txBody>
      </p:sp>
      <p:sp>
        <p:nvSpPr>
          <p:cNvPr id="485" name="Google Shape;485;p38"/>
          <p:cNvSpPr/>
          <p:nvPr/>
        </p:nvSpPr>
        <p:spPr>
          <a:xfrm>
            <a:off x="4661507" y="5641695"/>
            <a:ext cx="2235600" cy="11487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Samples hyperparameter values from a defined distribution for a fixed number of iterations. It's often more efficient than Grid Search, especially for high-dimensional search spaces, as it explores more unique combinations and can find good results faster by chance.</a:t>
            </a:r>
            <a:endParaRPr b="0" i="0" sz="900" u="none" cap="none" strike="noStrike"/>
          </a:p>
        </p:txBody>
      </p:sp>
      <p:sp>
        <p:nvSpPr>
          <p:cNvPr id="486" name="Google Shape;486;p38"/>
          <p:cNvSpPr/>
          <p:nvPr/>
        </p:nvSpPr>
        <p:spPr>
          <a:xfrm>
            <a:off x="7091700" y="5294974"/>
            <a:ext cx="2550900" cy="2040600"/>
          </a:xfrm>
          <a:prstGeom prst="roundRect">
            <a:avLst>
              <a:gd fmla="val 3815" name="adj"/>
            </a:avLst>
          </a:prstGeom>
          <a:solidFill>
            <a:srgbClr val="100C35"/>
          </a:solidFill>
          <a:ln cap="flat" cmpd="sng" w="15225">
            <a:solidFill>
              <a:srgbClr val="48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87" name="Google Shape;487;p38"/>
          <p:cNvPicPr preferRelativeResize="0"/>
          <p:nvPr/>
        </p:nvPicPr>
        <p:blipFill rotWithShape="1">
          <a:blip r:embed="rId3">
            <a:alphaModFix/>
          </a:blip>
          <a:srcRect b="0" l="0" r="0" t="0"/>
          <a:stretch/>
        </p:blipFill>
        <p:spPr>
          <a:xfrm>
            <a:off x="7076452" y="5294985"/>
            <a:ext cx="60960" cy="1917502"/>
          </a:xfrm>
          <a:prstGeom prst="rect">
            <a:avLst/>
          </a:prstGeom>
          <a:noFill/>
          <a:ln>
            <a:noFill/>
          </a:ln>
        </p:spPr>
      </p:pic>
      <p:sp>
        <p:nvSpPr>
          <p:cNvPr id="488" name="Google Shape;488;p38"/>
          <p:cNvSpPr/>
          <p:nvPr/>
        </p:nvSpPr>
        <p:spPr>
          <a:xfrm>
            <a:off x="7272310" y="5429882"/>
            <a:ext cx="1435800" cy="1761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D9E1FF"/>
              </a:buClr>
              <a:buSzPts val="1100"/>
              <a:buFont typeface="Kanit"/>
              <a:buNone/>
            </a:pPr>
            <a:r>
              <a:rPr b="0" i="0" lang="en-US" sz="1100" u="none" cap="none" strike="noStrike">
                <a:solidFill>
                  <a:srgbClr val="D9E1FF"/>
                </a:solidFill>
                <a:latin typeface="Kanit"/>
                <a:ea typeface="Kanit"/>
                <a:cs typeface="Kanit"/>
                <a:sym typeface="Kanit"/>
              </a:rPr>
              <a:t>Bayesian Optimization</a:t>
            </a:r>
            <a:endParaRPr b="0" i="0" sz="1100" u="none" cap="none" strike="noStrike"/>
          </a:p>
        </p:txBody>
      </p:sp>
      <p:sp>
        <p:nvSpPr>
          <p:cNvPr id="489" name="Google Shape;489;p38"/>
          <p:cNvSpPr/>
          <p:nvPr/>
        </p:nvSpPr>
        <p:spPr>
          <a:xfrm>
            <a:off x="7272310" y="5641695"/>
            <a:ext cx="2235600" cy="14358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D9E1FF"/>
              </a:buClr>
              <a:buSzPts val="900"/>
              <a:buFont typeface="Martel Sans"/>
              <a:buNone/>
            </a:pPr>
            <a:r>
              <a:rPr b="0" i="0" lang="en-US" sz="900" u="none" cap="none" strike="noStrike">
                <a:solidFill>
                  <a:srgbClr val="D9E1FF"/>
                </a:solidFill>
                <a:latin typeface="Martel Sans"/>
                <a:ea typeface="Martel Sans"/>
                <a:cs typeface="Martel Sans"/>
                <a:sym typeface="Martel Sans"/>
              </a:rPr>
              <a:t>Builds a probabilistic model of the objective function (e.g., validation accuracy) to find the next best set of hyperparameters to evaluate. This method is more sophisticated and efficient, particularly for expensive objective functions, as it intelligently balances exploration (trying new areas) and exploitation (refining known good areas).</a:t>
            </a:r>
            <a:endParaRPr b="0" i="0" sz="900" u="none" cap="none" strike="noStrike"/>
          </a:p>
        </p:txBody>
      </p:sp>
      <p:sp>
        <p:nvSpPr>
          <p:cNvPr id="490" name="Google Shape;490;p38"/>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Storms make strong souls</a:t>
            </a:r>
            <a:endParaRPr/>
          </a:p>
        </p:txBody>
      </p:sp>
      <p:sp>
        <p:nvSpPr>
          <p:cNvPr id="491" name="Google Shape;491;p38"/>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
        <p:nvSpPr>
          <p:cNvPr id="492" name="Google Shape;492;p38"/>
          <p:cNvSpPr/>
          <p:nvPr/>
        </p:nvSpPr>
        <p:spPr>
          <a:xfrm>
            <a:off x="12338925" y="7820100"/>
            <a:ext cx="406500" cy="2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15</a:t>
            </a:r>
            <a:endParaRPr/>
          </a:p>
        </p:txBody>
      </p:sp>
      <p:pic>
        <p:nvPicPr>
          <p:cNvPr id="493" name="Google Shape;493;p38" title="Screenshot 2026-02-06 170322.png"/>
          <p:cNvPicPr preferRelativeResize="0"/>
          <p:nvPr/>
        </p:nvPicPr>
        <p:blipFill rotWithShape="1">
          <a:blip r:embed="rId4">
            <a:alphaModFix/>
          </a:blip>
          <a:srcRect b="-3719" l="0" r="0" t="3720"/>
          <a:stretch/>
        </p:blipFill>
        <p:spPr>
          <a:xfrm>
            <a:off x="9837200" y="4783375"/>
            <a:ext cx="2499150" cy="264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9"/>
          <p:cNvSpPr/>
          <p:nvPr/>
        </p:nvSpPr>
        <p:spPr>
          <a:xfrm>
            <a:off x="2482334" y="1245751"/>
            <a:ext cx="1298138" cy="258961"/>
          </a:xfrm>
          <a:prstGeom prst="roundRect">
            <a:avLst>
              <a:gd fmla="val 6897" name="adj"/>
            </a:avLst>
          </a:prstGeom>
          <a:noFill/>
          <a:ln cap="flat" cmpd="sng" w="9525">
            <a:solidFill>
              <a:srgbClr val="FD50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2579251" y="1298019"/>
            <a:ext cx="1104305" cy="154424"/>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D505F"/>
              </a:buClr>
              <a:buSzPts val="900"/>
              <a:buFont typeface="Martel Sans"/>
              <a:buNone/>
            </a:pPr>
            <a:r>
              <a:rPr b="0" i="0" lang="en-US" sz="900" u="none" cap="none" strike="noStrike">
                <a:solidFill>
                  <a:srgbClr val="FD505F"/>
                </a:solidFill>
                <a:latin typeface="Martel Sans"/>
                <a:ea typeface="Martel Sans"/>
                <a:cs typeface="Martel Sans"/>
                <a:sym typeface="Martel Sans"/>
              </a:rPr>
              <a:t>ADVANCED TOPICS</a:t>
            </a:r>
            <a:endParaRPr b="0" i="0" sz="900" u="none" cap="none" strike="noStrike"/>
          </a:p>
        </p:txBody>
      </p:sp>
      <p:sp>
        <p:nvSpPr>
          <p:cNvPr id="501" name="Google Shape;501;p39"/>
          <p:cNvSpPr/>
          <p:nvPr/>
        </p:nvSpPr>
        <p:spPr>
          <a:xfrm>
            <a:off x="2482334" y="1541621"/>
            <a:ext cx="3132773" cy="3501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Kanit"/>
              <a:buNone/>
            </a:pPr>
            <a:r>
              <a:rPr b="0" i="0" lang="en-US" sz="2200" u="none" cap="none" strike="noStrike">
                <a:solidFill>
                  <a:srgbClr val="FFFFFF"/>
                </a:solidFill>
                <a:latin typeface="Kanit"/>
                <a:ea typeface="Kanit"/>
                <a:cs typeface="Kanit"/>
                <a:sym typeface="Kanit"/>
              </a:rPr>
              <a:t>Deep Learning Deep Dive</a:t>
            </a:r>
            <a:endParaRPr b="0" i="0" sz="2200" u="none" cap="none" strike="noStrike"/>
          </a:p>
        </p:txBody>
      </p:sp>
      <p:sp>
        <p:nvSpPr>
          <p:cNvPr id="502" name="Google Shape;502;p39"/>
          <p:cNvSpPr/>
          <p:nvPr/>
        </p:nvSpPr>
        <p:spPr>
          <a:xfrm>
            <a:off x="2482334" y="2030492"/>
            <a:ext cx="9665613" cy="386001"/>
          </a:xfrm>
          <a:prstGeom prst="rect">
            <a:avLst/>
          </a:prstGeom>
          <a:noFill/>
          <a:ln>
            <a:noFill/>
          </a:ln>
        </p:spPr>
        <p:txBody>
          <a:bodyPr anchorCtr="0" anchor="t" bIns="0" lIns="0" spcFirstLastPara="1" rIns="0" wrap="square" tIns="0">
            <a:noAutofit/>
          </a:bodyPr>
          <a:lstStyle/>
          <a:p>
            <a:pPr indent="0" lvl="0" marL="0" marR="0" rtl="0" algn="l">
              <a:lnSpc>
                <a:spcPct val="130434"/>
              </a:lnSpc>
              <a:spcBef>
                <a:spcPts val="0"/>
              </a:spcBef>
              <a:spcAft>
                <a:spcPts val="0"/>
              </a:spcAft>
              <a:buClr>
                <a:srgbClr val="D9E1FF"/>
              </a:buClr>
              <a:buSzPts val="1150"/>
              <a:buFont typeface="Martel Sans"/>
              <a:buNone/>
            </a:pPr>
            <a:r>
              <a:rPr b="0" i="0" lang="en-US" sz="1150" u="none" cap="none" strike="noStrike">
                <a:solidFill>
                  <a:srgbClr val="D9E1FF"/>
                </a:solidFill>
                <a:latin typeface="Martel Sans"/>
                <a:ea typeface="Martel Sans"/>
                <a:cs typeface="Martel Sans"/>
                <a:sym typeface="Martel Sans"/>
              </a:rPr>
              <a:t>Deep Learning, a specialized branch of Machine Learning, leverages artificial neural networks to learn complex patterns directly from data, driving breakthroughs in AI capabilities across various domains.</a:t>
            </a:r>
            <a:endParaRPr b="0" i="0" sz="1150" u="none" cap="none" strike="noStrike"/>
          </a:p>
        </p:txBody>
      </p:sp>
      <p:sp>
        <p:nvSpPr>
          <p:cNvPr id="503" name="Google Shape;503;p39"/>
          <p:cNvSpPr/>
          <p:nvPr/>
        </p:nvSpPr>
        <p:spPr>
          <a:xfrm>
            <a:off x="2482325" y="2520550"/>
            <a:ext cx="2346900" cy="3029400"/>
          </a:xfrm>
          <a:prstGeom prst="roundRect">
            <a:avLst>
              <a:gd fmla="val 951"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04" name="Google Shape;504;p39"/>
          <p:cNvPicPr preferRelativeResize="0"/>
          <p:nvPr/>
        </p:nvPicPr>
        <p:blipFill rotWithShape="1">
          <a:blip r:embed="rId3">
            <a:alphaModFix/>
          </a:blip>
          <a:srcRect b="0" l="0" r="0" t="0"/>
          <a:stretch/>
        </p:blipFill>
        <p:spPr>
          <a:xfrm>
            <a:off x="2631162" y="2669381"/>
            <a:ext cx="446484" cy="446484"/>
          </a:xfrm>
          <a:prstGeom prst="rect">
            <a:avLst/>
          </a:prstGeom>
          <a:noFill/>
          <a:ln>
            <a:noFill/>
          </a:ln>
        </p:spPr>
      </p:pic>
      <p:pic>
        <p:nvPicPr>
          <p:cNvPr descr="preencoded.png" id="505" name="Google Shape;505;p39"/>
          <p:cNvPicPr preferRelativeResize="0"/>
          <p:nvPr/>
        </p:nvPicPr>
        <p:blipFill rotWithShape="1">
          <a:blip r:embed="rId4">
            <a:alphaModFix/>
          </a:blip>
          <a:srcRect b="0" l="0" r="0" t="0"/>
          <a:stretch/>
        </p:blipFill>
        <p:spPr>
          <a:xfrm>
            <a:off x="2753916" y="2792135"/>
            <a:ext cx="200858" cy="200858"/>
          </a:xfrm>
          <a:prstGeom prst="rect">
            <a:avLst/>
          </a:prstGeom>
          <a:noFill/>
          <a:ln>
            <a:noFill/>
          </a:ln>
        </p:spPr>
      </p:pic>
      <p:sp>
        <p:nvSpPr>
          <p:cNvPr id="506" name="Google Shape;506;p39"/>
          <p:cNvSpPr/>
          <p:nvPr/>
        </p:nvSpPr>
        <p:spPr>
          <a:xfrm>
            <a:off x="2631162" y="3208377"/>
            <a:ext cx="2049304" cy="437674"/>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9E1FF"/>
              </a:buClr>
              <a:buSzPts val="1350"/>
              <a:buFont typeface="Kanit"/>
              <a:buNone/>
            </a:pPr>
            <a:r>
              <a:rPr b="0" i="0" lang="en-US" sz="1350" u="none" cap="none" strike="noStrike">
                <a:solidFill>
                  <a:srgbClr val="D9E1FF"/>
                </a:solidFill>
                <a:latin typeface="Kanit"/>
                <a:ea typeface="Kanit"/>
                <a:cs typeface="Kanit"/>
                <a:sym typeface="Kanit"/>
              </a:rPr>
              <a:t>Neural Network Architecture</a:t>
            </a:r>
            <a:endParaRPr b="0" i="0" sz="1350" u="none" cap="none" strike="noStrike"/>
          </a:p>
        </p:txBody>
      </p:sp>
      <p:sp>
        <p:nvSpPr>
          <p:cNvPr id="507" name="Google Shape;507;p39"/>
          <p:cNvSpPr/>
          <p:nvPr/>
        </p:nvSpPr>
        <p:spPr>
          <a:xfrm>
            <a:off x="2631162" y="3701534"/>
            <a:ext cx="2049304" cy="1544002"/>
          </a:xfrm>
          <a:prstGeom prst="rect">
            <a:avLst/>
          </a:prstGeom>
          <a:noFill/>
          <a:ln>
            <a:noFill/>
          </a:ln>
        </p:spPr>
        <p:txBody>
          <a:bodyPr anchorCtr="0" anchor="t" bIns="0" lIns="0" spcFirstLastPara="1" rIns="0" wrap="square" tIns="0">
            <a:noAutofit/>
          </a:bodyPr>
          <a:lstStyle/>
          <a:p>
            <a:pPr indent="0" lvl="0" marL="0" marR="0" rtl="0" algn="l">
              <a:lnSpc>
                <a:spcPct val="130434"/>
              </a:lnSpc>
              <a:spcBef>
                <a:spcPts val="0"/>
              </a:spcBef>
              <a:spcAft>
                <a:spcPts val="0"/>
              </a:spcAft>
              <a:buClr>
                <a:srgbClr val="D9E1FF"/>
              </a:buClr>
              <a:buSzPts val="1150"/>
              <a:buFont typeface="Martel Sans"/>
              <a:buNone/>
            </a:pPr>
            <a:r>
              <a:rPr b="0" i="0" lang="en-US" sz="1150" u="none" cap="none" strike="noStrike">
                <a:solidFill>
                  <a:srgbClr val="D9E1FF"/>
                </a:solidFill>
                <a:latin typeface="Martel Sans"/>
                <a:ea typeface="Martel Sans"/>
                <a:cs typeface="Martel Sans"/>
                <a:sym typeface="Martel Sans"/>
              </a:rPr>
              <a:t>Comprises interconnected layers of "neurons" with activation functions, allowing complex hierarchical feature learning. Each layer processes information before passing it to the next.</a:t>
            </a:r>
            <a:endParaRPr b="0" i="0" sz="1150" u="none" cap="none" strike="noStrike"/>
          </a:p>
        </p:txBody>
      </p:sp>
      <p:sp>
        <p:nvSpPr>
          <p:cNvPr id="508" name="Google Shape;508;p39"/>
          <p:cNvSpPr/>
          <p:nvPr/>
        </p:nvSpPr>
        <p:spPr>
          <a:xfrm>
            <a:off x="4921800" y="2520550"/>
            <a:ext cx="2347200" cy="3029400"/>
          </a:xfrm>
          <a:prstGeom prst="roundRect">
            <a:avLst>
              <a:gd fmla="val 951"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09" name="Google Shape;509;p39"/>
          <p:cNvPicPr preferRelativeResize="0"/>
          <p:nvPr/>
        </p:nvPicPr>
        <p:blipFill rotWithShape="1">
          <a:blip r:embed="rId5">
            <a:alphaModFix/>
          </a:blip>
          <a:srcRect b="0" l="0" r="0" t="0"/>
          <a:stretch/>
        </p:blipFill>
        <p:spPr>
          <a:xfrm>
            <a:off x="5070634" y="2669381"/>
            <a:ext cx="446484" cy="446484"/>
          </a:xfrm>
          <a:prstGeom prst="rect">
            <a:avLst/>
          </a:prstGeom>
          <a:noFill/>
          <a:ln>
            <a:noFill/>
          </a:ln>
        </p:spPr>
      </p:pic>
      <p:pic>
        <p:nvPicPr>
          <p:cNvPr descr="preencoded.png" id="510" name="Google Shape;510;p39"/>
          <p:cNvPicPr preferRelativeResize="0"/>
          <p:nvPr/>
        </p:nvPicPr>
        <p:blipFill rotWithShape="1">
          <a:blip r:embed="rId6">
            <a:alphaModFix/>
          </a:blip>
          <a:srcRect b="0" l="0" r="0" t="0"/>
          <a:stretch/>
        </p:blipFill>
        <p:spPr>
          <a:xfrm>
            <a:off x="5193387" y="2792135"/>
            <a:ext cx="200858" cy="200858"/>
          </a:xfrm>
          <a:prstGeom prst="rect">
            <a:avLst/>
          </a:prstGeom>
          <a:noFill/>
          <a:ln>
            <a:noFill/>
          </a:ln>
        </p:spPr>
      </p:pic>
      <p:sp>
        <p:nvSpPr>
          <p:cNvPr id="511" name="Google Shape;511;p39"/>
          <p:cNvSpPr/>
          <p:nvPr/>
        </p:nvSpPr>
        <p:spPr>
          <a:xfrm>
            <a:off x="5070634" y="3208377"/>
            <a:ext cx="2049423" cy="437674"/>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9E1FF"/>
              </a:buClr>
              <a:buSzPts val="1350"/>
              <a:buFont typeface="Kanit"/>
              <a:buNone/>
            </a:pPr>
            <a:r>
              <a:rPr b="0" i="0" lang="en-US" sz="1350" u="none" cap="none" strike="noStrike">
                <a:solidFill>
                  <a:srgbClr val="D9E1FF"/>
                </a:solidFill>
                <a:latin typeface="Kanit"/>
                <a:ea typeface="Kanit"/>
                <a:cs typeface="Kanit"/>
                <a:sym typeface="Kanit"/>
              </a:rPr>
              <a:t>Backpropagation Algorithm</a:t>
            </a:r>
            <a:endParaRPr b="0" i="0" sz="1350" u="none" cap="none" strike="noStrike"/>
          </a:p>
        </p:txBody>
      </p:sp>
      <p:sp>
        <p:nvSpPr>
          <p:cNvPr id="512" name="Google Shape;512;p39"/>
          <p:cNvSpPr/>
          <p:nvPr/>
        </p:nvSpPr>
        <p:spPr>
          <a:xfrm>
            <a:off x="5070634" y="3701534"/>
            <a:ext cx="2049423" cy="1351002"/>
          </a:xfrm>
          <a:prstGeom prst="rect">
            <a:avLst/>
          </a:prstGeom>
          <a:noFill/>
          <a:ln>
            <a:noFill/>
          </a:ln>
        </p:spPr>
        <p:txBody>
          <a:bodyPr anchorCtr="0" anchor="t" bIns="0" lIns="0" spcFirstLastPara="1" rIns="0" wrap="square" tIns="0">
            <a:noAutofit/>
          </a:bodyPr>
          <a:lstStyle/>
          <a:p>
            <a:pPr indent="0" lvl="0" marL="0" marR="0" rtl="0" algn="l">
              <a:lnSpc>
                <a:spcPct val="130434"/>
              </a:lnSpc>
              <a:spcBef>
                <a:spcPts val="0"/>
              </a:spcBef>
              <a:spcAft>
                <a:spcPts val="0"/>
              </a:spcAft>
              <a:buClr>
                <a:srgbClr val="D9E1FF"/>
              </a:buClr>
              <a:buSzPts val="1150"/>
              <a:buFont typeface="Martel Sans"/>
              <a:buNone/>
            </a:pPr>
            <a:r>
              <a:rPr b="0" i="0" lang="en-US" sz="1150" u="none" cap="none" strike="noStrike">
                <a:solidFill>
                  <a:srgbClr val="D9E1FF"/>
                </a:solidFill>
                <a:latin typeface="Martel Sans"/>
                <a:ea typeface="Martel Sans"/>
                <a:cs typeface="Martel Sans"/>
                <a:sym typeface="Martel Sans"/>
              </a:rPr>
              <a:t>The core training mechanism that adjusts network weights based on the error rate obtained in the previous epoch, effectively teaching the model to minimize prediction inaccuracies.</a:t>
            </a:r>
            <a:endParaRPr b="0" i="0" sz="1150" u="none" cap="none" strike="noStrike"/>
          </a:p>
        </p:txBody>
      </p:sp>
      <p:sp>
        <p:nvSpPr>
          <p:cNvPr id="513" name="Google Shape;513;p39"/>
          <p:cNvSpPr/>
          <p:nvPr/>
        </p:nvSpPr>
        <p:spPr>
          <a:xfrm>
            <a:off x="7361400" y="2520550"/>
            <a:ext cx="2346900" cy="3029400"/>
          </a:xfrm>
          <a:prstGeom prst="roundRect">
            <a:avLst>
              <a:gd fmla="val 951"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14" name="Google Shape;514;p39"/>
          <p:cNvPicPr preferRelativeResize="0"/>
          <p:nvPr/>
        </p:nvPicPr>
        <p:blipFill rotWithShape="1">
          <a:blip r:embed="rId7">
            <a:alphaModFix/>
          </a:blip>
          <a:srcRect b="0" l="0" r="0" t="0"/>
          <a:stretch/>
        </p:blipFill>
        <p:spPr>
          <a:xfrm>
            <a:off x="7510224" y="2669381"/>
            <a:ext cx="446484" cy="446484"/>
          </a:xfrm>
          <a:prstGeom prst="rect">
            <a:avLst/>
          </a:prstGeom>
          <a:noFill/>
          <a:ln>
            <a:noFill/>
          </a:ln>
        </p:spPr>
      </p:pic>
      <p:pic>
        <p:nvPicPr>
          <p:cNvPr descr="preencoded.png" id="515" name="Google Shape;515;p39"/>
          <p:cNvPicPr preferRelativeResize="0"/>
          <p:nvPr/>
        </p:nvPicPr>
        <p:blipFill rotWithShape="1">
          <a:blip r:embed="rId8">
            <a:alphaModFix/>
          </a:blip>
          <a:srcRect b="0" l="0" r="0" t="0"/>
          <a:stretch/>
        </p:blipFill>
        <p:spPr>
          <a:xfrm>
            <a:off x="7632978" y="2792135"/>
            <a:ext cx="200858" cy="200858"/>
          </a:xfrm>
          <a:prstGeom prst="rect">
            <a:avLst/>
          </a:prstGeom>
          <a:noFill/>
          <a:ln>
            <a:noFill/>
          </a:ln>
        </p:spPr>
      </p:pic>
      <p:sp>
        <p:nvSpPr>
          <p:cNvPr id="516" name="Google Shape;516;p39"/>
          <p:cNvSpPr/>
          <p:nvPr/>
        </p:nvSpPr>
        <p:spPr>
          <a:xfrm>
            <a:off x="7510224" y="3208377"/>
            <a:ext cx="2049304" cy="437674"/>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9E1FF"/>
              </a:buClr>
              <a:buSzPts val="1350"/>
              <a:buFont typeface="Kanit"/>
              <a:buNone/>
            </a:pPr>
            <a:r>
              <a:rPr b="0" i="0" lang="en-US" sz="1350" u="none" cap="none" strike="noStrike">
                <a:solidFill>
                  <a:srgbClr val="D9E1FF"/>
                </a:solidFill>
                <a:latin typeface="Kanit"/>
                <a:ea typeface="Kanit"/>
                <a:cs typeface="Kanit"/>
                <a:sym typeface="Kanit"/>
              </a:rPr>
              <a:t>Convolutional Neural Networks (CNNs)</a:t>
            </a:r>
            <a:endParaRPr b="0" i="0" sz="1350" u="none" cap="none" strike="noStrike"/>
          </a:p>
        </p:txBody>
      </p:sp>
      <p:sp>
        <p:nvSpPr>
          <p:cNvPr id="517" name="Google Shape;517;p39"/>
          <p:cNvSpPr/>
          <p:nvPr/>
        </p:nvSpPr>
        <p:spPr>
          <a:xfrm>
            <a:off x="7510224" y="3701534"/>
            <a:ext cx="2049304" cy="1544002"/>
          </a:xfrm>
          <a:prstGeom prst="rect">
            <a:avLst/>
          </a:prstGeom>
          <a:noFill/>
          <a:ln>
            <a:noFill/>
          </a:ln>
        </p:spPr>
        <p:txBody>
          <a:bodyPr anchorCtr="0" anchor="t" bIns="0" lIns="0" spcFirstLastPara="1" rIns="0" wrap="square" tIns="0">
            <a:noAutofit/>
          </a:bodyPr>
          <a:lstStyle/>
          <a:p>
            <a:pPr indent="0" lvl="0" marL="0" marR="0" rtl="0" algn="l">
              <a:lnSpc>
                <a:spcPct val="130434"/>
              </a:lnSpc>
              <a:spcBef>
                <a:spcPts val="0"/>
              </a:spcBef>
              <a:spcAft>
                <a:spcPts val="0"/>
              </a:spcAft>
              <a:buClr>
                <a:srgbClr val="D9E1FF"/>
              </a:buClr>
              <a:buSzPts val="1150"/>
              <a:buFont typeface="Martel Sans"/>
              <a:buNone/>
            </a:pPr>
            <a:r>
              <a:rPr b="0" i="0" lang="en-US" sz="1150" u="none" cap="none" strike="noStrike">
                <a:solidFill>
                  <a:srgbClr val="D9E1FF"/>
                </a:solidFill>
                <a:latin typeface="Martel Sans"/>
                <a:ea typeface="Martel Sans"/>
                <a:cs typeface="Martel Sans"/>
                <a:sym typeface="Martel Sans"/>
              </a:rPr>
              <a:t>Designed for image and video processing, CNNs use convolutional layers to automatically and adaptively learn spatial hierarchies of features from input data, revolutionizing computer vision.</a:t>
            </a:r>
            <a:endParaRPr b="0" i="0" sz="1150" u="none" cap="none" strike="noStrike"/>
          </a:p>
        </p:txBody>
      </p:sp>
      <p:sp>
        <p:nvSpPr>
          <p:cNvPr id="518" name="Google Shape;518;p39"/>
          <p:cNvSpPr/>
          <p:nvPr/>
        </p:nvSpPr>
        <p:spPr>
          <a:xfrm>
            <a:off x="9800875" y="2520550"/>
            <a:ext cx="2347200" cy="3029400"/>
          </a:xfrm>
          <a:prstGeom prst="roundRect">
            <a:avLst>
              <a:gd fmla="val 951"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19" name="Google Shape;519;p39"/>
          <p:cNvPicPr preferRelativeResize="0"/>
          <p:nvPr/>
        </p:nvPicPr>
        <p:blipFill rotWithShape="1">
          <a:blip r:embed="rId9">
            <a:alphaModFix/>
          </a:blip>
          <a:srcRect b="0" l="0" r="0" t="0"/>
          <a:stretch/>
        </p:blipFill>
        <p:spPr>
          <a:xfrm>
            <a:off x="9949696" y="2669381"/>
            <a:ext cx="446484" cy="446484"/>
          </a:xfrm>
          <a:prstGeom prst="rect">
            <a:avLst/>
          </a:prstGeom>
          <a:noFill/>
          <a:ln>
            <a:noFill/>
          </a:ln>
        </p:spPr>
      </p:pic>
      <p:pic>
        <p:nvPicPr>
          <p:cNvPr descr="preencoded.png" id="520" name="Google Shape;520;p39"/>
          <p:cNvPicPr preferRelativeResize="0"/>
          <p:nvPr/>
        </p:nvPicPr>
        <p:blipFill rotWithShape="1">
          <a:blip r:embed="rId10">
            <a:alphaModFix/>
          </a:blip>
          <a:srcRect b="0" l="0" r="0" t="0"/>
          <a:stretch/>
        </p:blipFill>
        <p:spPr>
          <a:xfrm>
            <a:off x="10072449" y="2792135"/>
            <a:ext cx="200858" cy="200858"/>
          </a:xfrm>
          <a:prstGeom prst="rect">
            <a:avLst/>
          </a:prstGeom>
          <a:noFill/>
          <a:ln>
            <a:noFill/>
          </a:ln>
        </p:spPr>
      </p:pic>
      <p:sp>
        <p:nvSpPr>
          <p:cNvPr id="521" name="Google Shape;521;p39"/>
          <p:cNvSpPr/>
          <p:nvPr/>
        </p:nvSpPr>
        <p:spPr>
          <a:xfrm>
            <a:off x="9949696" y="3208377"/>
            <a:ext cx="2049423" cy="437674"/>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9E1FF"/>
              </a:buClr>
              <a:buSzPts val="1350"/>
              <a:buFont typeface="Kanit"/>
              <a:buNone/>
            </a:pPr>
            <a:r>
              <a:rPr b="0" i="0" lang="en-US" sz="1350" u="none" cap="none" strike="noStrike">
                <a:solidFill>
                  <a:srgbClr val="D9E1FF"/>
                </a:solidFill>
                <a:latin typeface="Kanit"/>
                <a:ea typeface="Kanit"/>
                <a:cs typeface="Kanit"/>
                <a:sym typeface="Kanit"/>
              </a:rPr>
              <a:t>Recurrent Neural Networks (RNNs)</a:t>
            </a:r>
            <a:endParaRPr b="0" i="0" sz="1350" u="none" cap="none" strike="noStrike"/>
          </a:p>
        </p:txBody>
      </p:sp>
      <p:sp>
        <p:nvSpPr>
          <p:cNvPr id="522" name="Google Shape;522;p39"/>
          <p:cNvSpPr/>
          <p:nvPr/>
        </p:nvSpPr>
        <p:spPr>
          <a:xfrm>
            <a:off x="9949696" y="3701534"/>
            <a:ext cx="2049423" cy="1544002"/>
          </a:xfrm>
          <a:prstGeom prst="rect">
            <a:avLst/>
          </a:prstGeom>
          <a:noFill/>
          <a:ln>
            <a:noFill/>
          </a:ln>
        </p:spPr>
        <p:txBody>
          <a:bodyPr anchorCtr="0" anchor="t" bIns="0" lIns="0" spcFirstLastPara="1" rIns="0" wrap="square" tIns="0">
            <a:noAutofit/>
          </a:bodyPr>
          <a:lstStyle/>
          <a:p>
            <a:pPr indent="0" lvl="0" marL="0" marR="0" rtl="0" algn="l">
              <a:lnSpc>
                <a:spcPct val="130434"/>
              </a:lnSpc>
              <a:spcBef>
                <a:spcPts val="0"/>
              </a:spcBef>
              <a:spcAft>
                <a:spcPts val="0"/>
              </a:spcAft>
              <a:buClr>
                <a:srgbClr val="D9E1FF"/>
              </a:buClr>
              <a:buSzPts val="1150"/>
              <a:buFont typeface="Martel Sans"/>
              <a:buNone/>
            </a:pPr>
            <a:r>
              <a:rPr b="0" i="0" lang="en-US" sz="1150" u="none" cap="none" strike="noStrike">
                <a:solidFill>
                  <a:srgbClr val="D9E1FF"/>
                </a:solidFill>
                <a:latin typeface="Martel Sans"/>
                <a:ea typeface="Martel Sans"/>
                <a:cs typeface="Martel Sans"/>
                <a:sym typeface="Martel Sans"/>
              </a:rPr>
              <a:t>Tailored for sequential data like natural language and time series, RNNs have internal memory to process variable-length inputs and capture temporal dependencies between data points.</a:t>
            </a:r>
            <a:endParaRPr b="0" i="0" sz="1150" u="none" cap="none" strike="noStrike"/>
          </a:p>
        </p:txBody>
      </p:sp>
      <p:sp>
        <p:nvSpPr>
          <p:cNvPr id="523" name="Google Shape;523;p39"/>
          <p:cNvSpPr/>
          <p:nvPr/>
        </p:nvSpPr>
        <p:spPr>
          <a:xfrm>
            <a:off x="2482359" y="5638176"/>
            <a:ext cx="9665700" cy="1497000"/>
          </a:xfrm>
          <a:prstGeom prst="roundRect">
            <a:avLst>
              <a:gd fmla="val 1491"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24" name="Google Shape;524;p39"/>
          <p:cNvPicPr preferRelativeResize="0"/>
          <p:nvPr/>
        </p:nvPicPr>
        <p:blipFill rotWithShape="1">
          <a:blip r:embed="rId11">
            <a:alphaModFix/>
          </a:blip>
          <a:srcRect b="0" l="0" r="0" t="0"/>
          <a:stretch/>
        </p:blipFill>
        <p:spPr>
          <a:xfrm>
            <a:off x="2631112" y="5698454"/>
            <a:ext cx="446484" cy="446484"/>
          </a:xfrm>
          <a:prstGeom prst="rect">
            <a:avLst/>
          </a:prstGeom>
          <a:noFill/>
          <a:ln>
            <a:noFill/>
          </a:ln>
        </p:spPr>
      </p:pic>
      <p:pic>
        <p:nvPicPr>
          <p:cNvPr descr="preencoded.png" id="525" name="Google Shape;525;p39"/>
          <p:cNvPicPr preferRelativeResize="0"/>
          <p:nvPr/>
        </p:nvPicPr>
        <p:blipFill rotWithShape="1">
          <a:blip r:embed="rId12">
            <a:alphaModFix/>
          </a:blip>
          <a:srcRect b="0" l="0" r="0" t="0"/>
          <a:stretch/>
        </p:blipFill>
        <p:spPr>
          <a:xfrm>
            <a:off x="2753916" y="5758458"/>
            <a:ext cx="200858" cy="200858"/>
          </a:xfrm>
          <a:prstGeom prst="rect">
            <a:avLst/>
          </a:prstGeom>
          <a:noFill/>
          <a:ln>
            <a:noFill/>
          </a:ln>
        </p:spPr>
      </p:pic>
      <p:sp>
        <p:nvSpPr>
          <p:cNvPr id="526" name="Google Shape;526;p39"/>
          <p:cNvSpPr/>
          <p:nvPr/>
        </p:nvSpPr>
        <p:spPr>
          <a:xfrm>
            <a:off x="2631162" y="6174700"/>
            <a:ext cx="1750933" cy="218837"/>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9E1FF"/>
              </a:buClr>
              <a:buSzPts val="1350"/>
              <a:buFont typeface="Kanit"/>
              <a:buNone/>
            </a:pPr>
            <a:r>
              <a:rPr b="0" i="0" lang="en-US" sz="1350" u="none" cap="none" strike="noStrike">
                <a:solidFill>
                  <a:srgbClr val="D9E1FF"/>
                </a:solidFill>
                <a:latin typeface="Kanit"/>
                <a:ea typeface="Kanit"/>
                <a:cs typeface="Kanit"/>
                <a:sym typeface="Kanit"/>
              </a:rPr>
              <a:t>Transformer Models</a:t>
            </a:r>
            <a:endParaRPr b="0" i="0" sz="1350" u="none" cap="none" strike="noStrike"/>
          </a:p>
        </p:txBody>
      </p:sp>
      <p:sp>
        <p:nvSpPr>
          <p:cNvPr id="527" name="Google Shape;527;p39"/>
          <p:cNvSpPr/>
          <p:nvPr/>
        </p:nvSpPr>
        <p:spPr>
          <a:xfrm>
            <a:off x="2631162" y="6449020"/>
            <a:ext cx="9367957" cy="386001"/>
          </a:xfrm>
          <a:prstGeom prst="rect">
            <a:avLst/>
          </a:prstGeom>
          <a:noFill/>
          <a:ln>
            <a:noFill/>
          </a:ln>
        </p:spPr>
        <p:txBody>
          <a:bodyPr anchorCtr="0" anchor="t" bIns="0" lIns="0" spcFirstLastPara="1" rIns="0" wrap="square" tIns="0">
            <a:noAutofit/>
          </a:bodyPr>
          <a:lstStyle/>
          <a:p>
            <a:pPr indent="0" lvl="0" marL="0" marR="0" rtl="0" algn="l">
              <a:lnSpc>
                <a:spcPct val="130434"/>
              </a:lnSpc>
              <a:spcBef>
                <a:spcPts val="0"/>
              </a:spcBef>
              <a:spcAft>
                <a:spcPts val="0"/>
              </a:spcAft>
              <a:buClr>
                <a:srgbClr val="D9E1FF"/>
              </a:buClr>
              <a:buSzPts val="1150"/>
              <a:buFont typeface="Martel Sans"/>
              <a:buNone/>
            </a:pPr>
            <a:r>
              <a:rPr b="0" i="0" lang="en-US" sz="1150" u="none" cap="none" strike="noStrike">
                <a:solidFill>
                  <a:srgbClr val="D9E1FF"/>
                </a:solidFill>
                <a:latin typeface="Martel Sans"/>
                <a:ea typeface="Martel Sans"/>
                <a:cs typeface="Martel Sans"/>
                <a:sym typeface="Martel Sans"/>
              </a:rPr>
              <a:t>A novel architecture dominating NLP, utilizing self-attention mechanisms to weigh the importance of different parts of the input data, enabling highly parallel training and superior performance.</a:t>
            </a:r>
            <a:endParaRPr b="0" i="0" sz="1150" u="none" cap="none" strike="noStrike"/>
          </a:p>
        </p:txBody>
      </p:sp>
      <p:sp>
        <p:nvSpPr>
          <p:cNvPr id="528" name="Google Shape;528;p39"/>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Life is not Easy</a:t>
            </a:r>
            <a:endParaRPr/>
          </a:p>
        </p:txBody>
      </p:sp>
      <p:sp>
        <p:nvSpPr>
          <p:cNvPr id="529" name="Google Shape;529;p39"/>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
        <p:nvSpPr>
          <p:cNvPr id="530" name="Google Shape;530;p39"/>
          <p:cNvSpPr/>
          <p:nvPr/>
        </p:nvSpPr>
        <p:spPr>
          <a:xfrm>
            <a:off x="12338925" y="7820100"/>
            <a:ext cx="406500" cy="2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0"/>
          <p:cNvSpPr/>
          <p:nvPr/>
        </p:nvSpPr>
        <p:spPr>
          <a:xfrm>
            <a:off x="717471" y="1286947"/>
            <a:ext cx="1697593" cy="381714"/>
          </a:xfrm>
          <a:prstGeom prst="roundRect">
            <a:avLst>
              <a:gd fmla="val 6445" name="adj"/>
            </a:avLst>
          </a:prstGeom>
          <a:noFill/>
          <a:ln cap="flat" cmpd="sng" w="9525">
            <a:solidFill>
              <a:srgbClr val="FD50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848082" y="1356003"/>
            <a:ext cx="1436370" cy="243602"/>
          </a:xfrm>
          <a:prstGeom prst="rect">
            <a:avLst/>
          </a:prstGeom>
          <a:noFill/>
          <a:ln>
            <a:noFill/>
          </a:ln>
        </p:spPr>
        <p:txBody>
          <a:bodyPr anchorCtr="0" anchor="t" bIns="0" lIns="0" spcFirstLastPara="1" rIns="0" wrap="square" tIns="0">
            <a:noAutofit/>
          </a:bodyPr>
          <a:lstStyle/>
          <a:p>
            <a:pPr indent="0" lvl="0" marL="0" marR="0" rtl="0" algn="l">
              <a:lnSpc>
                <a:spcPct val="152000"/>
              </a:lnSpc>
              <a:spcBef>
                <a:spcPts val="0"/>
              </a:spcBef>
              <a:spcAft>
                <a:spcPts val="0"/>
              </a:spcAft>
              <a:buClr>
                <a:srgbClr val="FD505F"/>
              </a:buClr>
              <a:buSzPts val="1250"/>
              <a:buFont typeface="Martel Sans"/>
              <a:buNone/>
            </a:pPr>
            <a:r>
              <a:rPr b="0" i="0" lang="en-US" sz="1250" u="none" cap="none" strike="noStrike">
                <a:solidFill>
                  <a:srgbClr val="FD505F"/>
                </a:solidFill>
                <a:latin typeface="Martel Sans"/>
                <a:ea typeface="Martel Sans"/>
                <a:cs typeface="Martel Sans"/>
                <a:sym typeface="Martel Sans"/>
              </a:rPr>
              <a:t>ESSENTIAL SKILLS</a:t>
            </a:r>
            <a:endParaRPr b="0" i="0" sz="1250" u="none" cap="none" strike="noStrike"/>
          </a:p>
        </p:txBody>
      </p:sp>
      <p:sp>
        <p:nvSpPr>
          <p:cNvPr id="538" name="Google Shape;538;p40"/>
          <p:cNvSpPr/>
          <p:nvPr/>
        </p:nvSpPr>
        <p:spPr>
          <a:xfrm>
            <a:off x="717471" y="1738789"/>
            <a:ext cx="7217688" cy="48232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3000"/>
              <a:buFont typeface="Kanit"/>
              <a:buNone/>
            </a:pPr>
            <a:r>
              <a:rPr b="0" i="0" lang="en-US" sz="3000" u="none" cap="none" strike="noStrike">
                <a:solidFill>
                  <a:srgbClr val="FFFFFF"/>
                </a:solidFill>
                <a:latin typeface="Kanit"/>
                <a:ea typeface="Kanit"/>
                <a:cs typeface="Kanit"/>
                <a:sym typeface="Kanit"/>
              </a:rPr>
              <a:t>Data Preprocessing &amp; Feature Engineering</a:t>
            </a:r>
            <a:endParaRPr b="0" i="0" sz="3000" u="none" cap="none" strike="noStrike"/>
          </a:p>
        </p:txBody>
      </p:sp>
      <p:sp>
        <p:nvSpPr>
          <p:cNvPr id="539" name="Google Shape;539;p40"/>
          <p:cNvSpPr/>
          <p:nvPr/>
        </p:nvSpPr>
        <p:spPr>
          <a:xfrm>
            <a:off x="717471" y="2642473"/>
            <a:ext cx="7717155" cy="1522214"/>
          </a:xfrm>
          <a:prstGeom prst="rect">
            <a:avLst/>
          </a:prstGeom>
          <a:noFill/>
          <a:ln>
            <a:noFill/>
          </a:ln>
        </p:spPr>
        <p:txBody>
          <a:bodyPr anchorCtr="0" anchor="t" bIns="0" lIns="0" spcFirstLastPara="1" rIns="0" wrap="square" tIns="0">
            <a:noAutofit/>
          </a:bodyPr>
          <a:lstStyle/>
          <a:p>
            <a:pPr indent="0" lvl="0" marL="0" marR="0" rtl="0" algn="just">
              <a:lnSpc>
                <a:spcPct val="146875"/>
              </a:lnSpc>
              <a:spcBef>
                <a:spcPts val="0"/>
              </a:spcBef>
              <a:spcAft>
                <a:spcPts val="0"/>
              </a:spcAft>
              <a:buClr>
                <a:srgbClr val="D9E1FF"/>
              </a:buClr>
              <a:buSzPts val="1600"/>
              <a:buFont typeface="Martel Sans"/>
              <a:buNone/>
            </a:pPr>
            <a:r>
              <a:rPr b="0" i="0" lang="en-US" sz="1600" u="none" cap="none" strike="noStrike">
                <a:solidFill>
                  <a:srgbClr val="D9E1FF"/>
                </a:solidFill>
                <a:latin typeface="Martel Sans"/>
                <a:ea typeface="Martel Sans"/>
                <a:cs typeface="Martel Sans"/>
                <a:sym typeface="Martel Sans"/>
              </a:rPr>
              <a:t>Before any machine learning model can learn effectively, the raw data must undergo meticulous preparation. Data preprocessing is the critical first step, ensuring data quality, consistency, and suitability for algorithmic consumption. Neglecting this phase can lead to models that perform poorly, yield inaccurate insights, or fail to generalize to new data.</a:t>
            </a:r>
            <a:endParaRPr b="0" i="0" sz="1600" u="none" cap="none" strike="noStrike"/>
          </a:p>
        </p:txBody>
      </p:sp>
      <p:sp>
        <p:nvSpPr>
          <p:cNvPr id="540" name="Google Shape;540;p40"/>
          <p:cNvSpPr/>
          <p:nvPr/>
        </p:nvSpPr>
        <p:spPr>
          <a:xfrm>
            <a:off x="717450" y="4455824"/>
            <a:ext cx="7717200" cy="2803800"/>
          </a:xfrm>
          <a:prstGeom prst="rect">
            <a:avLst/>
          </a:prstGeom>
          <a:noFill/>
          <a:ln>
            <a:noFill/>
          </a:ln>
        </p:spPr>
        <p:txBody>
          <a:bodyPr anchorCtr="0" anchor="t" bIns="0" lIns="0" spcFirstLastPara="1" rIns="0" wrap="square" tIns="0">
            <a:noAutofit/>
          </a:bodyPr>
          <a:lstStyle/>
          <a:p>
            <a:pPr indent="0" lvl="0" marL="0" marR="0" rtl="0" algn="just">
              <a:lnSpc>
                <a:spcPct val="146875"/>
              </a:lnSpc>
              <a:spcBef>
                <a:spcPts val="0"/>
              </a:spcBef>
              <a:spcAft>
                <a:spcPts val="0"/>
              </a:spcAft>
              <a:buClr>
                <a:srgbClr val="D9E1FF"/>
              </a:buClr>
              <a:buSzPts val="1600"/>
              <a:buFont typeface="Martel Sans"/>
              <a:buNone/>
            </a:pPr>
            <a:r>
              <a:rPr b="1" i="0" lang="en-US" sz="1600" u="none" cap="none" strike="noStrike">
                <a:solidFill>
                  <a:srgbClr val="D9E1FF"/>
                </a:solidFill>
                <a:latin typeface="Martel Sans"/>
                <a:ea typeface="Martel Sans"/>
                <a:cs typeface="Martel Sans"/>
                <a:sym typeface="Martel Sans"/>
              </a:rPr>
              <a:t>Data Cleaning:</a:t>
            </a:r>
            <a:r>
              <a:rPr b="0" i="0" lang="en-US" sz="1600" u="none" cap="none" strike="noStrike">
                <a:solidFill>
                  <a:srgbClr val="D9E1FF"/>
                </a:solidFill>
                <a:latin typeface="Martel Sans"/>
                <a:ea typeface="Martel Sans"/>
                <a:cs typeface="Martel Sans"/>
                <a:sym typeface="Martel Sans"/>
              </a:rPr>
              <a:t> Involves handling missing values (imputation or removal) and identifying/mitigating outliers that can skew model training.</a:t>
            </a:r>
            <a:endParaRPr b="0" i="0" sz="1600" u="none" cap="none" strike="noStrike"/>
          </a:p>
          <a:p>
            <a:pPr indent="0" lvl="0" marL="0" marR="0" rtl="0" algn="just">
              <a:lnSpc>
                <a:spcPct val="146875"/>
              </a:lnSpc>
              <a:spcBef>
                <a:spcPts val="0"/>
              </a:spcBef>
              <a:spcAft>
                <a:spcPts val="0"/>
              </a:spcAft>
              <a:buClr>
                <a:srgbClr val="D9E1FF"/>
              </a:buClr>
              <a:buSzPts val="1600"/>
              <a:buFont typeface="Martel Sans"/>
              <a:buNone/>
            </a:pPr>
            <a:r>
              <a:rPr b="1" i="0" lang="en-US" sz="1600" u="none" cap="none" strike="noStrike">
                <a:solidFill>
                  <a:srgbClr val="D9E1FF"/>
                </a:solidFill>
                <a:latin typeface="Martel Sans"/>
                <a:ea typeface="Martel Sans"/>
                <a:cs typeface="Martel Sans"/>
                <a:sym typeface="Martel Sans"/>
              </a:rPr>
              <a:t>Normalization/Standardization:</a:t>
            </a:r>
            <a:r>
              <a:rPr b="0" i="0" lang="en-US" sz="1600" u="none" cap="none" strike="noStrike">
                <a:solidFill>
                  <a:srgbClr val="D9E1FF"/>
                </a:solidFill>
                <a:latin typeface="Martel Sans"/>
                <a:ea typeface="Martel Sans"/>
                <a:cs typeface="Martel Sans"/>
                <a:sym typeface="Martel Sans"/>
              </a:rPr>
              <a:t> Scaling numerical features to a standard range or distribution prevents features with larger values from dominating the learning process.</a:t>
            </a:r>
            <a:endParaRPr b="0" i="0" sz="1600" u="none" cap="none" strike="noStrike"/>
          </a:p>
          <a:p>
            <a:pPr indent="0" lvl="0" marL="0" marR="0" rtl="0" algn="just">
              <a:lnSpc>
                <a:spcPct val="146875"/>
              </a:lnSpc>
              <a:spcBef>
                <a:spcPts val="0"/>
              </a:spcBef>
              <a:spcAft>
                <a:spcPts val="0"/>
              </a:spcAft>
              <a:buClr>
                <a:srgbClr val="D9E1FF"/>
              </a:buClr>
              <a:buSzPts val="1600"/>
              <a:buFont typeface="Martel Sans"/>
              <a:buNone/>
            </a:pPr>
            <a:r>
              <a:rPr b="1" i="0" lang="en-US" sz="1600" u="none" cap="none" strike="noStrike">
                <a:solidFill>
                  <a:srgbClr val="D9E1FF"/>
                </a:solidFill>
                <a:latin typeface="Martel Sans"/>
                <a:ea typeface="Martel Sans"/>
                <a:cs typeface="Martel Sans"/>
                <a:sym typeface="Martel Sans"/>
              </a:rPr>
              <a:t>Feature Engineering:</a:t>
            </a:r>
            <a:r>
              <a:rPr b="0" i="0" lang="en-US" sz="1600" u="none" cap="none" strike="noStrike">
                <a:solidFill>
                  <a:srgbClr val="D9E1FF"/>
                </a:solidFill>
                <a:latin typeface="Martel Sans"/>
                <a:ea typeface="Martel Sans"/>
                <a:cs typeface="Martel Sans"/>
                <a:sym typeface="Martel Sans"/>
              </a:rPr>
              <a:t> The art of creating new input features from existing ones to improve model performance and capture underlying relationships more effectively. This often requires domain expertise and creativity.</a:t>
            </a:r>
            <a:endParaRPr b="0" i="0" sz="1600" u="none" cap="none" strike="noStrike"/>
          </a:p>
        </p:txBody>
      </p:sp>
      <p:pic>
        <p:nvPicPr>
          <p:cNvPr descr="preencoded.png" id="541" name="Google Shape;541;p40"/>
          <p:cNvPicPr preferRelativeResize="0"/>
          <p:nvPr/>
        </p:nvPicPr>
        <p:blipFill rotWithShape="1">
          <a:blip r:embed="rId3">
            <a:alphaModFix/>
          </a:blip>
          <a:srcRect b="0" l="0" r="0" t="0"/>
          <a:stretch/>
        </p:blipFill>
        <p:spPr>
          <a:xfrm>
            <a:off x="8942308" y="3195161"/>
            <a:ext cx="4978122" cy="3036570"/>
          </a:xfrm>
          <a:prstGeom prst="rect">
            <a:avLst/>
          </a:prstGeom>
          <a:noFill/>
          <a:ln>
            <a:noFill/>
          </a:ln>
        </p:spPr>
      </p:pic>
      <p:sp>
        <p:nvSpPr>
          <p:cNvPr id="542" name="Google Shape;542;p40"/>
          <p:cNvSpPr/>
          <p:nvPr/>
        </p:nvSpPr>
        <p:spPr>
          <a:xfrm>
            <a:off x="9062184" y="3797791"/>
            <a:ext cx="1134527" cy="142141"/>
          </a:xfrm>
          <a:prstGeom prst="rect">
            <a:avLst/>
          </a:prstGeom>
          <a:noFill/>
          <a:ln>
            <a:noFill/>
          </a:ln>
        </p:spPr>
        <p:txBody>
          <a:bodyPr anchorCtr="0" anchor="t" bIns="0" lIns="0" spcFirstLastPara="1" rIns="0" wrap="square" tIns="0">
            <a:noAutofit/>
          </a:bodyPr>
          <a:lstStyle/>
          <a:p>
            <a:pPr indent="0" lvl="0" marL="0" marR="0" rtl="0" algn="ctr">
              <a:lnSpc>
                <a:spcPct val="129411"/>
              </a:lnSpc>
              <a:spcBef>
                <a:spcPts val="0"/>
              </a:spcBef>
              <a:spcAft>
                <a:spcPts val="0"/>
              </a:spcAft>
              <a:buClr>
                <a:srgbClr val="D9E1FF"/>
              </a:buClr>
              <a:buSzPts val="850"/>
              <a:buFont typeface="Kanit"/>
              <a:buNone/>
            </a:pPr>
            <a:r>
              <a:rPr b="0" i="0" lang="en-US" sz="850" u="none" cap="none" strike="noStrike">
                <a:solidFill>
                  <a:srgbClr val="D9E1FF"/>
                </a:solidFill>
                <a:latin typeface="Kanit"/>
                <a:ea typeface="Kanit"/>
                <a:cs typeface="Kanit"/>
                <a:sym typeface="Kanit"/>
              </a:rPr>
              <a:t>Raw Data</a:t>
            </a:r>
            <a:endParaRPr b="0" i="0" sz="850" u="none" cap="none" strike="noStrike"/>
          </a:p>
        </p:txBody>
      </p:sp>
      <p:pic>
        <p:nvPicPr>
          <p:cNvPr descr="preencoded.png" id="543" name="Google Shape;543;p40"/>
          <p:cNvPicPr preferRelativeResize="0"/>
          <p:nvPr/>
        </p:nvPicPr>
        <p:blipFill rotWithShape="1">
          <a:blip r:embed="rId4">
            <a:alphaModFix/>
          </a:blip>
          <a:srcRect b="0" l="0" r="0" t="0"/>
          <a:stretch/>
        </p:blipFill>
        <p:spPr>
          <a:xfrm>
            <a:off x="9498178" y="4242350"/>
            <a:ext cx="268666" cy="268666"/>
          </a:xfrm>
          <a:prstGeom prst="rect">
            <a:avLst/>
          </a:prstGeom>
          <a:noFill/>
          <a:ln>
            <a:noFill/>
          </a:ln>
        </p:spPr>
      </p:pic>
      <p:sp>
        <p:nvSpPr>
          <p:cNvPr id="544" name="Google Shape;544;p40"/>
          <p:cNvSpPr/>
          <p:nvPr/>
        </p:nvSpPr>
        <p:spPr>
          <a:xfrm>
            <a:off x="9856848" y="5134994"/>
            <a:ext cx="1134528" cy="142142"/>
          </a:xfrm>
          <a:prstGeom prst="rect">
            <a:avLst/>
          </a:prstGeom>
          <a:noFill/>
          <a:ln>
            <a:noFill/>
          </a:ln>
        </p:spPr>
        <p:txBody>
          <a:bodyPr anchorCtr="0" anchor="t" bIns="0" lIns="0" spcFirstLastPara="1" rIns="0" wrap="square" tIns="0">
            <a:noAutofit/>
          </a:bodyPr>
          <a:lstStyle/>
          <a:p>
            <a:pPr indent="0" lvl="0" marL="0" marR="0" rtl="0" algn="ctr">
              <a:lnSpc>
                <a:spcPct val="129411"/>
              </a:lnSpc>
              <a:spcBef>
                <a:spcPts val="0"/>
              </a:spcBef>
              <a:spcAft>
                <a:spcPts val="0"/>
              </a:spcAft>
              <a:buClr>
                <a:srgbClr val="D9E1FF"/>
              </a:buClr>
              <a:buSzPts val="850"/>
              <a:buFont typeface="Kanit"/>
              <a:buNone/>
            </a:pPr>
            <a:r>
              <a:rPr b="0" i="0" lang="en-US" sz="850" u="none" cap="none" strike="noStrike">
                <a:solidFill>
                  <a:srgbClr val="D9E1FF"/>
                </a:solidFill>
                <a:latin typeface="Kanit"/>
                <a:ea typeface="Kanit"/>
                <a:cs typeface="Kanit"/>
                <a:sym typeface="Kanit"/>
              </a:rPr>
              <a:t>Data Cleaning</a:t>
            </a:r>
            <a:endParaRPr b="0" i="0" sz="850" u="none" cap="none" strike="noStrike"/>
          </a:p>
        </p:txBody>
      </p:sp>
      <p:pic>
        <p:nvPicPr>
          <p:cNvPr descr="preencoded.png" id="545" name="Google Shape;545;p40"/>
          <p:cNvPicPr preferRelativeResize="0"/>
          <p:nvPr/>
        </p:nvPicPr>
        <p:blipFill rotWithShape="1">
          <a:blip r:embed="rId5">
            <a:alphaModFix/>
          </a:blip>
          <a:srcRect b="0" l="0" r="0" t="0"/>
          <a:stretch/>
        </p:blipFill>
        <p:spPr>
          <a:xfrm>
            <a:off x="10341371" y="4406152"/>
            <a:ext cx="268666" cy="268666"/>
          </a:xfrm>
          <a:prstGeom prst="rect">
            <a:avLst/>
          </a:prstGeom>
          <a:noFill/>
          <a:ln>
            <a:noFill/>
          </a:ln>
        </p:spPr>
      </p:pic>
      <p:sp>
        <p:nvSpPr>
          <p:cNvPr id="546" name="Google Shape;546;p40"/>
          <p:cNvSpPr/>
          <p:nvPr/>
        </p:nvSpPr>
        <p:spPr>
          <a:xfrm>
            <a:off x="10840418" y="3942619"/>
            <a:ext cx="1137802" cy="142141"/>
          </a:xfrm>
          <a:prstGeom prst="rect">
            <a:avLst/>
          </a:prstGeom>
          <a:noFill/>
          <a:ln>
            <a:noFill/>
          </a:ln>
        </p:spPr>
        <p:txBody>
          <a:bodyPr anchorCtr="0" anchor="t" bIns="0" lIns="0" spcFirstLastPara="1" rIns="0" wrap="square" tIns="0">
            <a:noAutofit/>
          </a:bodyPr>
          <a:lstStyle/>
          <a:p>
            <a:pPr indent="0" lvl="0" marL="0" marR="0" rtl="0" algn="ctr">
              <a:lnSpc>
                <a:spcPct val="129411"/>
              </a:lnSpc>
              <a:spcBef>
                <a:spcPts val="0"/>
              </a:spcBef>
              <a:spcAft>
                <a:spcPts val="0"/>
              </a:spcAft>
              <a:buClr>
                <a:srgbClr val="D9E1FF"/>
              </a:buClr>
              <a:buSzPts val="850"/>
              <a:buFont typeface="Kanit"/>
              <a:buNone/>
            </a:pPr>
            <a:r>
              <a:rPr b="0" i="0" lang="en-US" sz="850" u="none" cap="none" strike="noStrike">
                <a:solidFill>
                  <a:srgbClr val="D9E1FF"/>
                </a:solidFill>
                <a:latin typeface="Kanit"/>
                <a:ea typeface="Kanit"/>
                <a:cs typeface="Kanit"/>
                <a:sym typeface="Kanit"/>
              </a:rPr>
              <a:t>Transformation</a:t>
            </a:r>
            <a:endParaRPr b="0" i="0" sz="850" u="none" cap="none" strike="noStrike"/>
          </a:p>
        </p:txBody>
      </p:sp>
      <p:pic>
        <p:nvPicPr>
          <p:cNvPr descr="preencoded.png" id="547" name="Google Shape;547;p40"/>
          <p:cNvPicPr preferRelativeResize="0"/>
          <p:nvPr/>
        </p:nvPicPr>
        <p:blipFill rotWithShape="1">
          <a:blip r:embed="rId6">
            <a:alphaModFix/>
          </a:blip>
          <a:srcRect b="0" l="0" r="0" t="0"/>
          <a:stretch/>
        </p:blipFill>
        <p:spPr>
          <a:xfrm>
            <a:off x="11190693" y="4569955"/>
            <a:ext cx="268665" cy="268666"/>
          </a:xfrm>
          <a:prstGeom prst="rect">
            <a:avLst/>
          </a:prstGeom>
          <a:noFill/>
          <a:ln>
            <a:noFill/>
          </a:ln>
        </p:spPr>
      </p:pic>
      <p:sp>
        <p:nvSpPr>
          <p:cNvPr id="548" name="Google Shape;548;p40"/>
          <p:cNvSpPr/>
          <p:nvPr/>
        </p:nvSpPr>
        <p:spPr>
          <a:xfrm>
            <a:off x="11610063" y="5486863"/>
            <a:ext cx="1134528" cy="142141"/>
          </a:xfrm>
          <a:prstGeom prst="rect">
            <a:avLst/>
          </a:prstGeom>
          <a:noFill/>
          <a:ln>
            <a:noFill/>
          </a:ln>
        </p:spPr>
        <p:txBody>
          <a:bodyPr anchorCtr="0" anchor="t" bIns="0" lIns="0" spcFirstLastPara="1" rIns="0" wrap="square" tIns="0">
            <a:noAutofit/>
          </a:bodyPr>
          <a:lstStyle/>
          <a:p>
            <a:pPr indent="0" lvl="0" marL="0" marR="0" rtl="0" algn="ctr">
              <a:lnSpc>
                <a:spcPct val="129411"/>
              </a:lnSpc>
              <a:spcBef>
                <a:spcPts val="0"/>
              </a:spcBef>
              <a:spcAft>
                <a:spcPts val="0"/>
              </a:spcAft>
              <a:buClr>
                <a:srgbClr val="D9E1FF"/>
              </a:buClr>
              <a:buSzPts val="850"/>
              <a:buFont typeface="Kanit"/>
              <a:buNone/>
            </a:pPr>
            <a:r>
              <a:rPr b="0" i="0" lang="en-US" sz="850" u="none" cap="none" strike="noStrike">
                <a:solidFill>
                  <a:srgbClr val="D9E1FF"/>
                </a:solidFill>
                <a:latin typeface="Kanit"/>
                <a:ea typeface="Kanit"/>
                <a:cs typeface="Kanit"/>
                <a:sym typeface="Kanit"/>
              </a:rPr>
              <a:t>Feature Engineering</a:t>
            </a:r>
            <a:endParaRPr b="0" i="0" sz="850" u="none" cap="none" strike="noStrike"/>
          </a:p>
        </p:txBody>
      </p:sp>
      <p:pic>
        <p:nvPicPr>
          <p:cNvPr descr="preencoded.png" id="549" name="Google Shape;549;p40"/>
          <p:cNvPicPr preferRelativeResize="0"/>
          <p:nvPr/>
        </p:nvPicPr>
        <p:blipFill rotWithShape="1">
          <a:blip r:embed="rId7">
            <a:alphaModFix/>
          </a:blip>
          <a:srcRect b="0" l="0" r="0" t="0"/>
          <a:stretch/>
        </p:blipFill>
        <p:spPr>
          <a:xfrm>
            <a:off x="12039930" y="4733758"/>
            <a:ext cx="268666" cy="268666"/>
          </a:xfrm>
          <a:prstGeom prst="rect">
            <a:avLst/>
          </a:prstGeom>
          <a:noFill/>
          <a:ln>
            <a:noFill/>
          </a:ln>
        </p:spPr>
      </p:pic>
      <p:sp>
        <p:nvSpPr>
          <p:cNvPr id="550" name="Google Shape;550;p40"/>
          <p:cNvSpPr/>
          <p:nvPr/>
        </p:nvSpPr>
        <p:spPr>
          <a:xfrm>
            <a:off x="12617059" y="4258890"/>
            <a:ext cx="1134528" cy="142141"/>
          </a:xfrm>
          <a:prstGeom prst="rect">
            <a:avLst/>
          </a:prstGeom>
          <a:noFill/>
          <a:ln>
            <a:noFill/>
          </a:ln>
        </p:spPr>
        <p:txBody>
          <a:bodyPr anchorCtr="0" anchor="t" bIns="0" lIns="0" spcFirstLastPara="1" rIns="0" wrap="square" tIns="0">
            <a:noAutofit/>
          </a:bodyPr>
          <a:lstStyle/>
          <a:p>
            <a:pPr indent="0" lvl="0" marL="0" marR="0" rtl="0" algn="ctr">
              <a:lnSpc>
                <a:spcPct val="129411"/>
              </a:lnSpc>
              <a:spcBef>
                <a:spcPts val="0"/>
              </a:spcBef>
              <a:spcAft>
                <a:spcPts val="0"/>
              </a:spcAft>
              <a:buClr>
                <a:srgbClr val="D9E1FF"/>
              </a:buClr>
              <a:buSzPts val="850"/>
              <a:buFont typeface="Kanit"/>
              <a:buNone/>
            </a:pPr>
            <a:r>
              <a:rPr b="0" i="0" lang="en-US" sz="850" u="none" cap="none" strike="noStrike">
                <a:solidFill>
                  <a:srgbClr val="D9E1FF"/>
                </a:solidFill>
                <a:latin typeface="Kanit"/>
                <a:ea typeface="Kanit"/>
                <a:cs typeface="Kanit"/>
                <a:sym typeface="Kanit"/>
              </a:rPr>
              <a:t>Model-Ready</a:t>
            </a:r>
            <a:endParaRPr b="0" i="0" sz="850" u="none" cap="none" strike="noStrike"/>
          </a:p>
        </p:txBody>
      </p:sp>
      <p:pic>
        <p:nvPicPr>
          <p:cNvPr descr="preencoded.png" id="551" name="Google Shape;551;p40"/>
          <p:cNvPicPr preferRelativeResize="0"/>
          <p:nvPr/>
        </p:nvPicPr>
        <p:blipFill rotWithShape="1">
          <a:blip r:embed="rId8">
            <a:alphaModFix/>
          </a:blip>
          <a:srcRect b="0" l="0" r="0" t="0"/>
          <a:stretch/>
        </p:blipFill>
        <p:spPr>
          <a:xfrm>
            <a:off x="12943824" y="4909650"/>
            <a:ext cx="268666" cy="268666"/>
          </a:xfrm>
          <a:prstGeom prst="rect">
            <a:avLst/>
          </a:prstGeom>
          <a:noFill/>
          <a:ln>
            <a:noFill/>
          </a:ln>
        </p:spPr>
      </p:pic>
      <p:sp>
        <p:nvSpPr>
          <p:cNvPr id="552" name="Google Shape;552;p40"/>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Life is not Easy</a:t>
            </a:r>
            <a:endParaRPr/>
          </a:p>
        </p:txBody>
      </p:sp>
      <p:sp>
        <p:nvSpPr>
          <p:cNvPr id="553" name="Google Shape;553;p40"/>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
        <p:nvSpPr>
          <p:cNvPr id="554" name="Google Shape;554;p40"/>
          <p:cNvSpPr/>
          <p:nvPr/>
        </p:nvSpPr>
        <p:spPr>
          <a:xfrm>
            <a:off x="12338925" y="7820100"/>
            <a:ext cx="406500" cy="2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3"/>
          <p:cNvSpPr txBox="1"/>
          <p:nvPr/>
        </p:nvSpPr>
        <p:spPr>
          <a:xfrm>
            <a:off x="816775" y="898400"/>
            <a:ext cx="8820900" cy="3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400">
                <a:solidFill>
                  <a:schemeClr val="lt1"/>
                </a:solidFill>
              </a:rPr>
              <a:t>Python</a:t>
            </a:r>
            <a:endParaRPr sz="5400">
              <a:solidFill>
                <a:schemeClr val="lt1"/>
              </a:solidFill>
            </a:endParaRPr>
          </a:p>
        </p:txBody>
      </p:sp>
      <p:pic>
        <p:nvPicPr>
          <p:cNvPr id="103" name="Google Shape;103;p23"/>
          <p:cNvPicPr preferRelativeResize="0"/>
          <p:nvPr/>
        </p:nvPicPr>
        <p:blipFill>
          <a:blip r:embed="rId3">
            <a:alphaModFix/>
          </a:blip>
          <a:stretch>
            <a:fillRect/>
          </a:stretch>
        </p:blipFill>
        <p:spPr>
          <a:xfrm>
            <a:off x="816775" y="2581325"/>
            <a:ext cx="6759425" cy="4277575"/>
          </a:xfrm>
          <a:prstGeom prst="rect">
            <a:avLst/>
          </a:prstGeom>
          <a:noFill/>
          <a:ln>
            <a:noFill/>
          </a:ln>
        </p:spPr>
      </p:pic>
      <p:pic>
        <p:nvPicPr>
          <p:cNvPr id="104" name="Google Shape;104;p23"/>
          <p:cNvPicPr preferRelativeResize="0"/>
          <p:nvPr/>
        </p:nvPicPr>
        <p:blipFill>
          <a:blip r:embed="rId4">
            <a:alphaModFix/>
          </a:blip>
          <a:stretch>
            <a:fillRect/>
          </a:stretch>
        </p:blipFill>
        <p:spPr>
          <a:xfrm>
            <a:off x="8756675" y="2581325"/>
            <a:ext cx="4444425" cy="4213650"/>
          </a:xfrm>
          <a:prstGeom prst="rect">
            <a:avLst/>
          </a:prstGeom>
          <a:noFill/>
          <a:ln>
            <a:noFill/>
          </a:ln>
        </p:spPr>
      </p:pic>
      <p:sp>
        <p:nvSpPr>
          <p:cNvPr id="105" name="Google Shape;105;p23"/>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Let’s Start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1"/>
          <p:cNvSpPr/>
          <p:nvPr/>
        </p:nvSpPr>
        <p:spPr>
          <a:xfrm>
            <a:off x="837724" y="3058716"/>
            <a:ext cx="12954952" cy="2112169"/>
          </a:xfrm>
          <a:prstGeom prst="rect">
            <a:avLst/>
          </a:prstGeom>
          <a:noFill/>
          <a:ln>
            <a:noFill/>
          </a:ln>
        </p:spPr>
        <p:txBody>
          <a:bodyPr anchorCtr="0" anchor="t" bIns="0" lIns="0" spcFirstLastPara="1" rIns="0" wrap="square" tIns="0">
            <a:noAutofit/>
          </a:bodyPr>
          <a:lstStyle/>
          <a:p>
            <a:pPr indent="0" lvl="0" marL="0" marR="0" rtl="0" algn="l">
              <a:lnSpc>
                <a:spcPct val="124812"/>
              </a:lnSpc>
              <a:spcBef>
                <a:spcPts val="0"/>
              </a:spcBef>
              <a:spcAft>
                <a:spcPts val="0"/>
              </a:spcAft>
              <a:buClr>
                <a:srgbClr val="FFFFFF"/>
              </a:buClr>
              <a:buSzPts val="13300"/>
              <a:buFont typeface="Kanit"/>
              <a:buNone/>
            </a:pPr>
            <a:r>
              <a:rPr b="0" i="0" lang="en-US" sz="13300" u="none" cap="none" strike="noStrike">
                <a:solidFill>
                  <a:srgbClr val="FFFFFF"/>
                </a:solidFill>
                <a:latin typeface="Kanit"/>
                <a:ea typeface="Kanit"/>
                <a:cs typeface="Kanit"/>
                <a:sym typeface="Kanit"/>
              </a:rPr>
              <a:t>Thank You</a:t>
            </a:r>
            <a:endParaRPr b="0" i="0" sz="13300" u="none" cap="none" strike="noStrike"/>
          </a:p>
        </p:txBody>
      </p:sp>
      <p:sp>
        <p:nvSpPr>
          <p:cNvPr id="561" name="Google Shape;561;p41"/>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Life is not Easy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p:nvPr/>
        </p:nvSpPr>
        <p:spPr>
          <a:xfrm>
            <a:off x="812250" y="852850"/>
            <a:ext cx="2532900" cy="461700"/>
          </a:xfrm>
          <a:prstGeom prst="roundRect">
            <a:avLst>
              <a:gd fmla="val 6454" name="adj"/>
            </a:avLst>
          </a:prstGeom>
          <a:solidFill>
            <a:srgbClr val="4C0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4"/>
          <p:cNvSpPr/>
          <p:nvPr/>
        </p:nvSpPr>
        <p:spPr>
          <a:xfrm>
            <a:off x="951424" y="922375"/>
            <a:ext cx="2252100" cy="3411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D9E1FF"/>
              </a:buClr>
              <a:buSzPts val="1450"/>
              <a:buFont typeface="Martel Sans"/>
              <a:buNone/>
            </a:pPr>
            <a:r>
              <a:rPr b="0" i="0" lang="en-US" sz="1450" u="none" cap="none" strike="noStrike">
                <a:solidFill>
                  <a:srgbClr val="D9E1FF"/>
                </a:solidFill>
                <a:latin typeface="Martel Sans"/>
                <a:ea typeface="Martel Sans"/>
                <a:cs typeface="Martel Sans"/>
                <a:sym typeface="Martel Sans"/>
              </a:rPr>
              <a:t>AGENDA OVERVIEW</a:t>
            </a:r>
            <a:endParaRPr b="0" i="0" sz="1450" u="none" cap="none" strike="noStrike"/>
          </a:p>
        </p:txBody>
      </p:sp>
      <p:sp>
        <p:nvSpPr>
          <p:cNvPr id="113" name="Google Shape;113;p24"/>
          <p:cNvSpPr/>
          <p:nvPr/>
        </p:nvSpPr>
        <p:spPr>
          <a:xfrm>
            <a:off x="812244" y="1374219"/>
            <a:ext cx="7126486" cy="5460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3400"/>
              <a:buFont typeface="Kanit"/>
              <a:buNone/>
            </a:pPr>
            <a:r>
              <a:rPr b="0" i="0" lang="en-US" sz="3400" u="none" cap="none" strike="noStrike">
                <a:solidFill>
                  <a:srgbClr val="FFFFFF"/>
                </a:solidFill>
                <a:latin typeface="Kanit"/>
                <a:ea typeface="Kanit"/>
                <a:cs typeface="Kanit"/>
                <a:sym typeface="Kanit"/>
              </a:rPr>
              <a:t>Navigating the World of ML Research</a:t>
            </a:r>
            <a:endParaRPr b="0" i="0" sz="3400" u="none" cap="none" strike="noStrike"/>
          </a:p>
        </p:txBody>
      </p:sp>
      <p:sp>
        <p:nvSpPr>
          <p:cNvPr id="114" name="Google Shape;114;p24"/>
          <p:cNvSpPr/>
          <p:nvPr/>
        </p:nvSpPr>
        <p:spPr>
          <a:xfrm>
            <a:off x="812244" y="2257663"/>
            <a:ext cx="232053" cy="290036"/>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Kanit"/>
              <a:buNone/>
            </a:pPr>
            <a:r>
              <a:rPr b="0" i="0" lang="en-US" sz="1800" u="none" cap="none" strike="noStrike">
                <a:solidFill>
                  <a:srgbClr val="D9E1FF"/>
                </a:solidFill>
                <a:latin typeface="Kanit"/>
                <a:ea typeface="Kanit"/>
                <a:cs typeface="Kanit"/>
                <a:sym typeface="Kanit"/>
              </a:rPr>
              <a:t>01</a:t>
            </a:r>
            <a:endParaRPr b="0" i="0" sz="1800" u="none" cap="none" strike="noStrike"/>
          </a:p>
        </p:txBody>
      </p:sp>
      <p:pic>
        <p:nvPicPr>
          <p:cNvPr descr="preencoded.png" id="115" name="Google Shape;115;p24"/>
          <p:cNvPicPr preferRelativeResize="0"/>
          <p:nvPr/>
        </p:nvPicPr>
        <p:blipFill rotWithShape="1">
          <a:blip r:embed="rId3">
            <a:alphaModFix/>
          </a:blip>
          <a:srcRect b="0" l="0" r="0" t="0"/>
          <a:stretch/>
        </p:blipFill>
        <p:spPr>
          <a:xfrm>
            <a:off x="812244" y="2621518"/>
            <a:ext cx="6390442" cy="30480"/>
          </a:xfrm>
          <a:prstGeom prst="rect">
            <a:avLst/>
          </a:prstGeom>
          <a:noFill/>
          <a:ln>
            <a:noFill/>
          </a:ln>
        </p:spPr>
      </p:pic>
      <p:sp>
        <p:nvSpPr>
          <p:cNvPr id="116" name="Google Shape;116;p24"/>
          <p:cNvSpPr/>
          <p:nvPr/>
        </p:nvSpPr>
        <p:spPr>
          <a:xfrm>
            <a:off x="812244" y="2798445"/>
            <a:ext cx="3104674" cy="34123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Introduction &amp; Objectives</a:t>
            </a:r>
            <a:endParaRPr b="0" i="0" sz="2100" u="none" cap="none" strike="noStrike"/>
          </a:p>
        </p:txBody>
      </p:sp>
      <p:sp>
        <p:nvSpPr>
          <p:cNvPr id="117" name="Google Shape;117;p24"/>
          <p:cNvSpPr/>
          <p:nvPr/>
        </p:nvSpPr>
        <p:spPr>
          <a:xfrm>
            <a:off x="812244" y="3274576"/>
            <a:ext cx="6390442" cy="36552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Setting the stage for our ML journey.</a:t>
            </a:r>
            <a:endParaRPr b="0" i="0" sz="1800" u="none" cap="none" strike="noStrike"/>
          </a:p>
        </p:txBody>
      </p:sp>
      <p:sp>
        <p:nvSpPr>
          <p:cNvPr id="118" name="Google Shape;118;p24"/>
          <p:cNvSpPr/>
          <p:nvPr/>
        </p:nvSpPr>
        <p:spPr>
          <a:xfrm>
            <a:off x="7427595" y="2257663"/>
            <a:ext cx="232053" cy="290036"/>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Kanit"/>
              <a:buNone/>
            </a:pPr>
            <a:r>
              <a:rPr b="0" i="0" lang="en-US" sz="1800" u="none" cap="none" strike="noStrike">
                <a:solidFill>
                  <a:srgbClr val="D9E1FF"/>
                </a:solidFill>
                <a:latin typeface="Kanit"/>
                <a:ea typeface="Kanit"/>
                <a:cs typeface="Kanit"/>
                <a:sym typeface="Kanit"/>
              </a:rPr>
              <a:t>02</a:t>
            </a:r>
            <a:endParaRPr b="0" i="0" sz="1800" u="none" cap="none" strike="noStrike"/>
          </a:p>
        </p:txBody>
      </p:sp>
      <p:pic>
        <p:nvPicPr>
          <p:cNvPr descr="preencoded.png" id="119" name="Google Shape;119;p24"/>
          <p:cNvPicPr preferRelativeResize="0"/>
          <p:nvPr/>
        </p:nvPicPr>
        <p:blipFill rotWithShape="1">
          <a:blip r:embed="rId3">
            <a:alphaModFix/>
          </a:blip>
          <a:srcRect b="0" l="0" r="0" t="0"/>
          <a:stretch/>
        </p:blipFill>
        <p:spPr>
          <a:xfrm>
            <a:off x="7427595" y="2621518"/>
            <a:ext cx="6390561" cy="30480"/>
          </a:xfrm>
          <a:prstGeom prst="rect">
            <a:avLst/>
          </a:prstGeom>
          <a:noFill/>
          <a:ln>
            <a:noFill/>
          </a:ln>
        </p:spPr>
      </p:pic>
      <p:sp>
        <p:nvSpPr>
          <p:cNvPr id="120" name="Google Shape;120;p24"/>
          <p:cNvSpPr/>
          <p:nvPr/>
        </p:nvSpPr>
        <p:spPr>
          <a:xfrm>
            <a:off x="7427595" y="2798445"/>
            <a:ext cx="3584972" cy="34123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Core ML Concepts &amp; Research</a:t>
            </a:r>
            <a:endParaRPr b="0" i="0" sz="2100" u="none" cap="none" strike="noStrike"/>
          </a:p>
        </p:txBody>
      </p:sp>
      <p:sp>
        <p:nvSpPr>
          <p:cNvPr id="121" name="Google Shape;121;p24"/>
          <p:cNvSpPr/>
          <p:nvPr/>
        </p:nvSpPr>
        <p:spPr>
          <a:xfrm>
            <a:off x="7427595" y="3274576"/>
            <a:ext cx="6390561" cy="36552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Understanding the fundamentals and research landscape.</a:t>
            </a:r>
            <a:endParaRPr b="0" i="0" sz="1800" u="none" cap="none" strike="noStrike"/>
          </a:p>
        </p:txBody>
      </p:sp>
      <p:sp>
        <p:nvSpPr>
          <p:cNvPr id="122" name="Google Shape;122;p24"/>
          <p:cNvSpPr/>
          <p:nvPr/>
        </p:nvSpPr>
        <p:spPr>
          <a:xfrm>
            <a:off x="812244" y="4038957"/>
            <a:ext cx="232053" cy="290036"/>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Kanit"/>
              <a:buNone/>
            </a:pPr>
            <a:r>
              <a:rPr b="0" i="0" lang="en-US" sz="1800" u="none" cap="none" strike="noStrike">
                <a:solidFill>
                  <a:srgbClr val="D9E1FF"/>
                </a:solidFill>
                <a:latin typeface="Kanit"/>
                <a:ea typeface="Kanit"/>
                <a:cs typeface="Kanit"/>
                <a:sym typeface="Kanit"/>
              </a:rPr>
              <a:t>03</a:t>
            </a:r>
            <a:endParaRPr b="0" i="0" sz="1800" u="none" cap="none" strike="noStrike"/>
          </a:p>
        </p:txBody>
      </p:sp>
      <p:pic>
        <p:nvPicPr>
          <p:cNvPr descr="preencoded.png" id="123" name="Google Shape;123;p24"/>
          <p:cNvPicPr preferRelativeResize="0"/>
          <p:nvPr/>
        </p:nvPicPr>
        <p:blipFill rotWithShape="1">
          <a:blip r:embed="rId3">
            <a:alphaModFix/>
          </a:blip>
          <a:srcRect b="0" l="0" r="0" t="0"/>
          <a:stretch/>
        </p:blipFill>
        <p:spPr>
          <a:xfrm>
            <a:off x="812244" y="4379714"/>
            <a:ext cx="6390442" cy="30480"/>
          </a:xfrm>
          <a:prstGeom prst="rect">
            <a:avLst/>
          </a:prstGeom>
          <a:noFill/>
          <a:ln>
            <a:noFill/>
          </a:ln>
        </p:spPr>
      </p:pic>
      <p:sp>
        <p:nvSpPr>
          <p:cNvPr id="124" name="Google Shape;124;p24"/>
          <p:cNvSpPr/>
          <p:nvPr/>
        </p:nvSpPr>
        <p:spPr>
          <a:xfrm>
            <a:off x="812244" y="4579739"/>
            <a:ext cx="2810113" cy="34123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Latest Models &amp; Trends</a:t>
            </a:r>
            <a:endParaRPr b="0" i="0" sz="2100" u="none" cap="none" strike="noStrike"/>
          </a:p>
        </p:txBody>
      </p:sp>
      <p:sp>
        <p:nvSpPr>
          <p:cNvPr id="125" name="Google Shape;125;p24"/>
          <p:cNvSpPr/>
          <p:nvPr/>
        </p:nvSpPr>
        <p:spPr>
          <a:xfrm>
            <a:off x="812244" y="5055870"/>
            <a:ext cx="6390442" cy="36552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Exploring the cutting edge of AI and ML.</a:t>
            </a:r>
            <a:endParaRPr b="0" i="0" sz="1800" u="none" cap="none" strike="noStrike"/>
          </a:p>
        </p:txBody>
      </p:sp>
      <p:sp>
        <p:nvSpPr>
          <p:cNvPr id="126" name="Google Shape;126;p24"/>
          <p:cNvSpPr/>
          <p:nvPr/>
        </p:nvSpPr>
        <p:spPr>
          <a:xfrm>
            <a:off x="7427595" y="4038957"/>
            <a:ext cx="232053" cy="290036"/>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Kanit"/>
              <a:buNone/>
            </a:pPr>
            <a:r>
              <a:rPr b="0" i="0" lang="en-US" sz="1800" u="none" cap="none" strike="noStrike">
                <a:solidFill>
                  <a:srgbClr val="D9E1FF"/>
                </a:solidFill>
                <a:latin typeface="Kanit"/>
                <a:ea typeface="Kanit"/>
                <a:cs typeface="Kanit"/>
                <a:sym typeface="Kanit"/>
              </a:rPr>
              <a:t>04</a:t>
            </a:r>
            <a:endParaRPr b="0" i="0" sz="1800" u="none" cap="none" strike="noStrike"/>
          </a:p>
        </p:txBody>
      </p:sp>
      <p:pic>
        <p:nvPicPr>
          <p:cNvPr descr="preencoded.png" id="127" name="Google Shape;127;p24"/>
          <p:cNvPicPr preferRelativeResize="0"/>
          <p:nvPr/>
        </p:nvPicPr>
        <p:blipFill rotWithShape="1">
          <a:blip r:embed="rId3">
            <a:alphaModFix/>
          </a:blip>
          <a:srcRect b="0" l="0" r="0" t="0"/>
          <a:stretch/>
        </p:blipFill>
        <p:spPr>
          <a:xfrm>
            <a:off x="7427595" y="4379714"/>
            <a:ext cx="6390561" cy="30480"/>
          </a:xfrm>
          <a:prstGeom prst="rect">
            <a:avLst/>
          </a:prstGeom>
          <a:noFill/>
          <a:ln>
            <a:noFill/>
          </a:ln>
        </p:spPr>
      </p:pic>
      <p:sp>
        <p:nvSpPr>
          <p:cNvPr id="128" name="Google Shape;128;p24"/>
          <p:cNvSpPr/>
          <p:nvPr/>
        </p:nvSpPr>
        <p:spPr>
          <a:xfrm>
            <a:off x="7427595" y="4579739"/>
            <a:ext cx="3275648" cy="34123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Hands-on Example / Demo</a:t>
            </a:r>
            <a:endParaRPr b="0" i="0" sz="2100" u="none" cap="none" strike="noStrike"/>
          </a:p>
        </p:txBody>
      </p:sp>
      <p:sp>
        <p:nvSpPr>
          <p:cNvPr id="129" name="Google Shape;129;p24"/>
          <p:cNvSpPr/>
          <p:nvPr/>
        </p:nvSpPr>
        <p:spPr>
          <a:xfrm>
            <a:off x="7427595" y="5055870"/>
            <a:ext cx="6390561" cy="36552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Bringing theory to life with practical application.</a:t>
            </a:r>
            <a:endParaRPr b="0" i="0" sz="1800" u="none" cap="none" strike="noStrike"/>
          </a:p>
        </p:txBody>
      </p:sp>
      <p:sp>
        <p:nvSpPr>
          <p:cNvPr id="130" name="Google Shape;130;p24"/>
          <p:cNvSpPr/>
          <p:nvPr/>
        </p:nvSpPr>
        <p:spPr>
          <a:xfrm>
            <a:off x="812244" y="5820251"/>
            <a:ext cx="232053" cy="290036"/>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Kanit"/>
              <a:buNone/>
            </a:pPr>
            <a:r>
              <a:rPr b="0" i="0" lang="en-US" sz="1800" u="none" cap="none" strike="noStrike">
                <a:solidFill>
                  <a:srgbClr val="D9E1FF"/>
                </a:solidFill>
                <a:latin typeface="Kanit"/>
                <a:ea typeface="Kanit"/>
                <a:cs typeface="Kanit"/>
                <a:sym typeface="Kanit"/>
              </a:rPr>
              <a:t>05</a:t>
            </a:r>
            <a:endParaRPr b="0" i="0" sz="1800" u="none" cap="none" strike="noStrike"/>
          </a:p>
        </p:txBody>
      </p:sp>
      <p:pic>
        <p:nvPicPr>
          <p:cNvPr descr="preencoded.png" id="131" name="Google Shape;131;p24"/>
          <p:cNvPicPr preferRelativeResize="0"/>
          <p:nvPr/>
        </p:nvPicPr>
        <p:blipFill rotWithShape="1">
          <a:blip r:embed="rId3">
            <a:alphaModFix/>
          </a:blip>
          <a:srcRect b="0" l="0" r="0" t="0"/>
          <a:stretch/>
        </p:blipFill>
        <p:spPr>
          <a:xfrm>
            <a:off x="812244" y="6137791"/>
            <a:ext cx="6390442" cy="30480"/>
          </a:xfrm>
          <a:prstGeom prst="rect">
            <a:avLst/>
          </a:prstGeom>
          <a:noFill/>
          <a:ln>
            <a:noFill/>
          </a:ln>
        </p:spPr>
      </p:pic>
      <p:sp>
        <p:nvSpPr>
          <p:cNvPr id="132" name="Google Shape;132;p24"/>
          <p:cNvSpPr/>
          <p:nvPr/>
        </p:nvSpPr>
        <p:spPr>
          <a:xfrm>
            <a:off x="812244" y="6361033"/>
            <a:ext cx="2730222" cy="34123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Research Skills &amp; Tips</a:t>
            </a:r>
            <a:endParaRPr b="0" i="0" sz="2100" u="none" cap="none" strike="noStrike"/>
          </a:p>
        </p:txBody>
      </p:sp>
      <p:sp>
        <p:nvSpPr>
          <p:cNvPr id="133" name="Google Shape;133;p24"/>
          <p:cNvSpPr/>
          <p:nvPr/>
        </p:nvSpPr>
        <p:spPr>
          <a:xfrm>
            <a:off x="812244" y="6837164"/>
            <a:ext cx="6390442" cy="36552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Equipping you for your own ML research endeavors.</a:t>
            </a:r>
            <a:endParaRPr b="0" i="0" sz="1800" u="none" cap="none" strike="noStrike"/>
          </a:p>
        </p:txBody>
      </p:sp>
      <p:sp>
        <p:nvSpPr>
          <p:cNvPr id="134" name="Google Shape;134;p24"/>
          <p:cNvSpPr/>
          <p:nvPr/>
        </p:nvSpPr>
        <p:spPr>
          <a:xfrm>
            <a:off x="7427595" y="5820251"/>
            <a:ext cx="232053" cy="290036"/>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Kanit"/>
              <a:buNone/>
            </a:pPr>
            <a:r>
              <a:rPr b="0" i="0" lang="en-US" sz="1800" u="none" cap="none" strike="noStrike">
                <a:solidFill>
                  <a:srgbClr val="D9E1FF"/>
                </a:solidFill>
                <a:latin typeface="Kanit"/>
                <a:ea typeface="Kanit"/>
                <a:cs typeface="Kanit"/>
                <a:sym typeface="Kanit"/>
              </a:rPr>
              <a:t>06</a:t>
            </a:r>
            <a:endParaRPr b="0" i="0" sz="1800" u="none" cap="none" strike="noStrike"/>
          </a:p>
        </p:txBody>
      </p:sp>
      <p:pic>
        <p:nvPicPr>
          <p:cNvPr descr="preencoded.png" id="135" name="Google Shape;135;p24"/>
          <p:cNvPicPr preferRelativeResize="0"/>
          <p:nvPr/>
        </p:nvPicPr>
        <p:blipFill rotWithShape="1">
          <a:blip r:embed="rId3">
            <a:alphaModFix/>
          </a:blip>
          <a:srcRect b="0" l="0" r="0" t="0"/>
          <a:stretch/>
        </p:blipFill>
        <p:spPr>
          <a:xfrm>
            <a:off x="7427595" y="6137791"/>
            <a:ext cx="6390561" cy="30480"/>
          </a:xfrm>
          <a:prstGeom prst="rect">
            <a:avLst/>
          </a:prstGeom>
          <a:noFill/>
          <a:ln>
            <a:noFill/>
          </a:ln>
        </p:spPr>
      </p:pic>
      <p:sp>
        <p:nvSpPr>
          <p:cNvPr id="136" name="Google Shape;136;p24"/>
          <p:cNvSpPr/>
          <p:nvPr/>
        </p:nvSpPr>
        <p:spPr>
          <a:xfrm>
            <a:off x="7427595" y="6361033"/>
            <a:ext cx="2730222" cy="34123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Q&amp;A Session</a:t>
            </a:r>
            <a:endParaRPr b="0" i="0" sz="2100" u="none" cap="none" strike="noStrike"/>
          </a:p>
        </p:txBody>
      </p:sp>
      <p:sp>
        <p:nvSpPr>
          <p:cNvPr id="137" name="Google Shape;137;p24"/>
          <p:cNvSpPr/>
          <p:nvPr/>
        </p:nvSpPr>
        <p:spPr>
          <a:xfrm>
            <a:off x="7427595" y="6837164"/>
            <a:ext cx="6390561" cy="36552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Your opportunity to ask questions and engage.</a:t>
            </a:r>
            <a:endParaRPr b="0" i="0" sz="1800" u="none" cap="none" strike="noStrike"/>
          </a:p>
        </p:txBody>
      </p:sp>
      <p:sp>
        <p:nvSpPr>
          <p:cNvPr id="138" name="Google Shape;138;p24"/>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Life is not Easy</a:t>
            </a:r>
            <a:endParaRPr/>
          </a:p>
        </p:txBody>
      </p:sp>
      <p:sp>
        <p:nvSpPr>
          <p:cNvPr id="139" name="Google Shape;139;p24"/>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p:nvPr/>
        </p:nvSpPr>
        <p:spPr>
          <a:xfrm>
            <a:off x="720328" y="1283613"/>
            <a:ext cx="1587103" cy="383500"/>
          </a:xfrm>
          <a:prstGeom prst="roundRect">
            <a:avLst>
              <a:gd fmla="val 6441" name="adj"/>
            </a:avLst>
          </a:prstGeom>
          <a:noFill/>
          <a:ln cap="flat" cmpd="sng" w="9525">
            <a:solidFill>
              <a:srgbClr val="FD50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851416" y="1352907"/>
            <a:ext cx="1324928" cy="244912"/>
          </a:xfrm>
          <a:prstGeom prst="rect">
            <a:avLst/>
          </a:prstGeom>
          <a:noFill/>
          <a:ln>
            <a:noFill/>
          </a:ln>
        </p:spPr>
        <p:txBody>
          <a:bodyPr anchorCtr="0" anchor="t" bIns="0" lIns="0" spcFirstLastPara="1" rIns="0" wrap="square" tIns="0">
            <a:noAutofit/>
          </a:bodyPr>
          <a:lstStyle/>
          <a:p>
            <a:pPr indent="0" lvl="0" marL="0" marR="0" rtl="0" algn="l">
              <a:lnSpc>
                <a:spcPct val="152000"/>
              </a:lnSpc>
              <a:spcBef>
                <a:spcPts val="0"/>
              </a:spcBef>
              <a:spcAft>
                <a:spcPts val="0"/>
              </a:spcAft>
              <a:buClr>
                <a:srgbClr val="FD505F"/>
              </a:buClr>
              <a:buSzPts val="1250"/>
              <a:buFont typeface="Martel Sans"/>
              <a:buNone/>
            </a:pPr>
            <a:r>
              <a:rPr b="0" i="0" lang="en-US" sz="1250" u="none" cap="none" strike="noStrike">
                <a:solidFill>
                  <a:srgbClr val="FD505F"/>
                </a:solidFill>
                <a:latin typeface="Martel Sans"/>
                <a:ea typeface="Martel Sans"/>
                <a:cs typeface="Martel Sans"/>
                <a:sym typeface="Martel Sans"/>
              </a:rPr>
              <a:t>FUNDAMENTALS</a:t>
            </a:r>
            <a:endParaRPr b="0" i="0" sz="1250" u="none" cap="none" strike="noStrike"/>
          </a:p>
        </p:txBody>
      </p:sp>
      <p:sp>
        <p:nvSpPr>
          <p:cNvPr id="147" name="Google Shape;147;p25"/>
          <p:cNvSpPr/>
          <p:nvPr/>
        </p:nvSpPr>
        <p:spPr>
          <a:xfrm>
            <a:off x="720328" y="1737836"/>
            <a:ext cx="5721072" cy="484227"/>
          </a:xfrm>
          <a:prstGeom prst="rect">
            <a:avLst/>
          </a:prstGeom>
          <a:noFill/>
          <a:ln>
            <a:noFill/>
          </a:ln>
        </p:spPr>
        <p:txBody>
          <a:bodyPr anchorCtr="0" anchor="t" bIns="0" lIns="0" spcFirstLastPara="1" rIns="0" wrap="square" tIns="0">
            <a:noAutofit/>
          </a:bodyPr>
          <a:lstStyle/>
          <a:p>
            <a:pPr indent="0" lvl="0" marL="0" marR="0" rtl="0" algn="l">
              <a:lnSpc>
                <a:spcPct val="124590"/>
              </a:lnSpc>
              <a:spcBef>
                <a:spcPts val="0"/>
              </a:spcBef>
              <a:spcAft>
                <a:spcPts val="0"/>
              </a:spcAft>
              <a:buClr>
                <a:srgbClr val="FFFFFF"/>
              </a:buClr>
              <a:buSzPts val="3050"/>
              <a:buFont typeface="Kanit"/>
              <a:buNone/>
            </a:pPr>
            <a:r>
              <a:rPr b="0" i="0" lang="en-US" sz="3050" u="none" cap="none" strike="noStrike">
                <a:solidFill>
                  <a:srgbClr val="FFFFFF"/>
                </a:solidFill>
                <a:latin typeface="Kanit"/>
                <a:ea typeface="Kanit"/>
                <a:cs typeface="Kanit"/>
                <a:sym typeface="Kanit"/>
              </a:rPr>
              <a:t>Understanding Machine Learning</a:t>
            </a:r>
            <a:endParaRPr b="0" i="0" sz="3050" u="none" cap="none" strike="noStrike"/>
          </a:p>
        </p:txBody>
      </p:sp>
      <p:sp>
        <p:nvSpPr>
          <p:cNvPr id="148" name="Google Shape;148;p25"/>
          <p:cNvSpPr/>
          <p:nvPr/>
        </p:nvSpPr>
        <p:spPr>
          <a:xfrm>
            <a:off x="720325" y="2646656"/>
            <a:ext cx="4290000" cy="47205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rgbClr val="D9E1FF"/>
              </a:buClr>
              <a:buSzPts val="1600"/>
              <a:buFont typeface="Martel Sans"/>
              <a:buNone/>
            </a:pPr>
            <a:r>
              <a:rPr b="0" i="0" lang="en-US" sz="1600" u="none" cap="none" strike="noStrike">
                <a:solidFill>
                  <a:srgbClr val="D9E1FF"/>
                </a:solidFill>
                <a:latin typeface="Martel Sans"/>
                <a:ea typeface="Martel Sans"/>
                <a:cs typeface="Martel Sans"/>
                <a:sym typeface="Martel Sans"/>
              </a:rPr>
              <a:t>Machine Learning (ML) is a subset of Artificial Intelligence (AI) that focuses on enabling systems to learn from data, identify patterns, and make decisions with minimal human intervention. It's distinct from broader AI which encompasses any technique that enables computers to mimic human intelligence, and Deep Learning, a specialized form of ML using neural networks with multiple layers.</a:t>
            </a:r>
            <a:endParaRPr b="0" i="0" sz="1600" u="none" cap="none" strike="noStrike"/>
          </a:p>
        </p:txBody>
      </p:sp>
      <p:sp>
        <p:nvSpPr>
          <p:cNvPr id="149" name="Google Shape;149;p25"/>
          <p:cNvSpPr/>
          <p:nvPr/>
        </p:nvSpPr>
        <p:spPr>
          <a:xfrm>
            <a:off x="720325" y="6361426"/>
            <a:ext cx="4290000" cy="10056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rgbClr val="D9E1FF"/>
              </a:buClr>
              <a:buSzPts val="1600"/>
              <a:buFont typeface="Martel Sans"/>
              <a:buNone/>
            </a:pPr>
            <a:r>
              <a:rPr b="0" i="0" lang="en-US" sz="1600" u="none" cap="none" strike="noStrike">
                <a:solidFill>
                  <a:srgbClr val="D9E1FF"/>
                </a:solidFill>
                <a:latin typeface="Martel Sans"/>
                <a:ea typeface="Martel Sans"/>
                <a:cs typeface="Martel Sans"/>
                <a:sym typeface="Martel Sans"/>
              </a:rPr>
              <a:t>ML's importance is growing across every industry, driving innovation and efficiency in diverse real-world applications.</a:t>
            </a:r>
            <a:endParaRPr b="0" i="0" sz="1600" u="none" cap="none" strike="noStrike"/>
          </a:p>
        </p:txBody>
      </p:sp>
      <p:pic>
        <p:nvPicPr>
          <p:cNvPr descr="preencoded.png" id="150" name="Google Shape;150;p25"/>
          <p:cNvPicPr preferRelativeResize="0"/>
          <p:nvPr/>
        </p:nvPicPr>
        <p:blipFill rotWithShape="1">
          <a:blip r:embed="rId3">
            <a:alphaModFix/>
          </a:blip>
          <a:srcRect b="0" l="0" r="0" t="0"/>
          <a:stretch/>
        </p:blipFill>
        <p:spPr>
          <a:xfrm>
            <a:off x="5520095" y="2795111"/>
            <a:ext cx="8397478" cy="3843099"/>
          </a:xfrm>
          <a:prstGeom prst="rect">
            <a:avLst/>
          </a:prstGeom>
          <a:noFill/>
          <a:ln>
            <a:noFill/>
          </a:ln>
        </p:spPr>
      </p:pic>
      <p:sp>
        <p:nvSpPr>
          <p:cNvPr id="151" name="Google Shape;151;p25"/>
          <p:cNvSpPr/>
          <p:nvPr/>
        </p:nvSpPr>
        <p:spPr>
          <a:xfrm>
            <a:off x="11671299" y="3302067"/>
            <a:ext cx="1748231" cy="2184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9E1FF"/>
              </a:buClr>
              <a:buSzPts val="1350"/>
              <a:buFont typeface="Kanit"/>
              <a:buNone/>
            </a:pPr>
            <a:r>
              <a:rPr b="0" i="0" lang="en-US" sz="1350" u="none" cap="none" strike="noStrike">
                <a:solidFill>
                  <a:srgbClr val="D9E1FF"/>
                </a:solidFill>
                <a:latin typeface="Kanit"/>
                <a:ea typeface="Kanit"/>
                <a:cs typeface="Kanit"/>
                <a:sym typeface="Kanit"/>
              </a:rPr>
              <a:t>Artificial Intelligence</a:t>
            </a:r>
            <a:endParaRPr b="0" i="0" sz="1350" u="none" cap="none" strike="noStrike"/>
          </a:p>
        </p:txBody>
      </p:sp>
      <p:sp>
        <p:nvSpPr>
          <p:cNvPr id="152" name="Google Shape;152;p25"/>
          <p:cNvSpPr/>
          <p:nvPr/>
        </p:nvSpPr>
        <p:spPr>
          <a:xfrm>
            <a:off x="11671299" y="3586516"/>
            <a:ext cx="2047515" cy="345467"/>
          </a:xfrm>
          <a:prstGeom prst="rect">
            <a:avLst/>
          </a:prstGeom>
          <a:noFill/>
          <a:ln>
            <a:noFill/>
          </a:ln>
        </p:spPr>
        <p:txBody>
          <a:bodyPr anchorCtr="0" anchor="t" bIns="0" lIns="0" spcFirstLastPara="1" rIns="0" wrap="square" tIns="0">
            <a:noAutofit/>
          </a:bodyPr>
          <a:lstStyle/>
          <a:p>
            <a:pPr indent="0" lvl="0" marL="0" marR="0" rtl="0" algn="l">
              <a:lnSpc>
                <a:spcPct val="117391"/>
              </a:lnSpc>
              <a:spcBef>
                <a:spcPts val="0"/>
              </a:spcBef>
              <a:spcAft>
                <a:spcPts val="0"/>
              </a:spcAft>
              <a:buClr>
                <a:srgbClr val="D9E1FF"/>
              </a:buClr>
              <a:buSzPts val="1150"/>
              <a:buFont typeface="Martel Sans"/>
              <a:buNone/>
            </a:pPr>
            <a:r>
              <a:rPr b="0" i="0" lang="en-US" sz="1150" u="none" cap="none" strike="noStrike">
                <a:solidFill>
                  <a:srgbClr val="D9E1FF"/>
                </a:solidFill>
                <a:latin typeface="Martel Sans"/>
                <a:ea typeface="Martel Sans"/>
                <a:cs typeface="Martel Sans"/>
                <a:sym typeface="Martel Sans"/>
              </a:rPr>
              <a:t>Systems that simulate human intelligence</a:t>
            </a:r>
            <a:endParaRPr b="0" i="0" sz="1150" u="none" cap="none" strike="noStrike"/>
          </a:p>
        </p:txBody>
      </p:sp>
      <p:sp>
        <p:nvSpPr>
          <p:cNvPr id="153" name="Google Shape;153;p25"/>
          <p:cNvSpPr/>
          <p:nvPr/>
        </p:nvSpPr>
        <p:spPr>
          <a:xfrm>
            <a:off x="5852806" y="4565252"/>
            <a:ext cx="1748231" cy="218400"/>
          </a:xfrm>
          <a:prstGeom prst="rect">
            <a:avLst/>
          </a:prstGeom>
          <a:noFill/>
          <a:ln>
            <a:noFill/>
          </a:ln>
        </p:spPr>
        <p:txBody>
          <a:bodyPr anchorCtr="0" anchor="t" bIns="0" lIns="0" spcFirstLastPara="1" rIns="0" wrap="square" tIns="0">
            <a:noAutofit/>
          </a:bodyPr>
          <a:lstStyle/>
          <a:p>
            <a:pPr indent="0" lvl="0" marL="0" marR="0" rtl="0" algn="r">
              <a:lnSpc>
                <a:spcPct val="125925"/>
              </a:lnSpc>
              <a:spcBef>
                <a:spcPts val="0"/>
              </a:spcBef>
              <a:spcAft>
                <a:spcPts val="0"/>
              </a:spcAft>
              <a:buClr>
                <a:srgbClr val="D9E1FF"/>
              </a:buClr>
              <a:buSzPts val="1350"/>
              <a:buFont typeface="Kanit"/>
              <a:buNone/>
            </a:pPr>
            <a:r>
              <a:rPr b="0" i="0" lang="en-US" sz="1350" u="none" cap="none" strike="noStrike">
                <a:solidFill>
                  <a:srgbClr val="D9E1FF"/>
                </a:solidFill>
                <a:latin typeface="Kanit"/>
                <a:ea typeface="Kanit"/>
                <a:cs typeface="Kanit"/>
                <a:sym typeface="Kanit"/>
              </a:rPr>
              <a:t>Machine Learning</a:t>
            </a:r>
            <a:endParaRPr b="0" i="0" sz="1350" u="none" cap="none" strike="noStrike"/>
          </a:p>
        </p:txBody>
      </p:sp>
      <p:sp>
        <p:nvSpPr>
          <p:cNvPr id="154" name="Google Shape;154;p25"/>
          <p:cNvSpPr/>
          <p:nvPr/>
        </p:nvSpPr>
        <p:spPr>
          <a:xfrm>
            <a:off x="5718644" y="4849701"/>
            <a:ext cx="1882393" cy="345466"/>
          </a:xfrm>
          <a:prstGeom prst="rect">
            <a:avLst/>
          </a:prstGeom>
          <a:noFill/>
          <a:ln>
            <a:noFill/>
          </a:ln>
        </p:spPr>
        <p:txBody>
          <a:bodyPr anchorCtr="0" anchor="t" bIns="0" lIns="0" spcFirstLastPara="1" rIns="0" wrap="square" tIns="0">
            <a:noAutofit/>
          </a:bodyPr>
          <a:lstStyle/>
          <a:p>
            <a:pPr indent="0" lvl="0" marL="0" marR="0" rtl="0" algn="r">
              <a:lnSpc>
                <a:spcPct val="117391"/>
              </a:lnSpc>
              <a:spcBef>
                <a:spcPts val="0"/>
              </a:spcBef>
              <a:spcAft>
                <a:spcPts val="0"/>
              </a:spcAft>
              <a:buClr>
                <a:srgbClr val="D9E1FF"/>
              </a:buClr>
              <a:buSzPts val="1150"/>
              <a:buFont typeface="Martel Sans"/>
              <a:buNone/>
            </a:pPr>
            <a:r>
              <a:rPr b="0" i="0" lang="en-US" sz="1150" u="none" cap="none" strike="noStrike">
                <a:solidFill>
                  <a:srgbClr val="D9E1FF"/>
                </a:solidFill>
                <a:latin typeface="Martel Sans"/>
                <a:ea typeface="Martel Sans"/>
                <a:cs typeface="Martel Sans"/>
                <a:sym typeface="Martel Sans"/>
              </a:rPr>
              <a:t>Algorithms that learn from data</a:t>
            </a:r>
            <a:endParaRPr b="0" i="0" sz="1150" u="none" cap="none" strike="noStrike"/>
          </a:p>
        </p:txBody>
      </p:sp>
      <p:sp>
        <p:nvSpPr>
          <p:cNvPr id="155" name="Google Shape;155;p25"/>
          <p:cNvSpPr/>
          <p:nvPr/>
        </p:nvSpPr>
        <p:spPr>
          <a:xfrm>
            <a:off x="11671299" y="5217485"/>
            <a:ext cx="1748231" cy="2184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9E1FF"/>
              </a:buClr>
              <a:buSzPts val="1350"/>
              <a:buFont typeface="Kanit"/>
              <a:buNone/>
            </a:pPr>
            <a:r>
              <a:rPr b="0" i="0" lang="en-US" sz="1350" u="none" cap="none" strike="noStrike">
                <a:solidFill>
                  <a:srgbClr val="D9E1FF"/>
                </a:solidFill>
                <a:latin typeface="Kanit"/>
                <a:ea typeface="Kanit"/>
                <a:cs typeface="Kanit"/>
                <a:sym typeface="Kanit"/>
              </a:rPr>
              <a:t>Deep Learning</a:t>
            </a:r>
            <a:endParaRPr b="0" i="0" sz="1350" u="none" cap="none" strike="noStrike"/>
          </a:p>
        </p:txBody>
      </p:sp>
      <p:sp>
        <p:nvSpPr>
          <p:cNvPr id="156" name="Google Shape;156;p25"/>
          <p:cNvSpPr/>
          <p:nvPr/>
        </p:nvSpPr>
        <p:spPr>
          <a:xfrm>
            <a:off x="11671299" y="5501933"/>
            <a:ext cx="2047515" cy="345467"/>
          </a:xfrm>
          <a:prstGeom prst="rect">
            <a:avLst/>
          </a:prstGeom>
          <a:noFill/>
          <a:ln>
            <a:noFill/>
          </a:ln>
        </p:spPr>
        <p:txBody>
          <a:bodyPr anchorCtr="0" anchor="t" bIns="0" lIns="0" spcFirstLastPara="1" rIns="0" wrap="square" tIns="0">
            <a:noAutofit/>
          </a:bodyPr>
          <a:lstStyle/>
          <a:p>
            <a:pPr indent="0" lvl="0" marL="0" marR="0" rtl="0" algn="l">
              <a:lnSpc>
                <a:spcPct val="117391"/>
              </a:lnSpc>
              <a:spcBef>
                <a:spcPts val="0"/>
              </a:spcBef>
              <a:spcAft>
                <a:spcPts val="0"/>
              </a:spcAft>
              <a:buClr>
                <a:srgbClr val="D9E1FF"/>
              </a:buClr>
              <a:buSzPts val="1150"/>
              <a:buFont typeface="Martel Sans"/>
              <a:buNone/>
            </a:pPr>
            <a:r>
              <a:rPr b="0" i="0" lang="en-US" sz="1150" u="none" cap="none" strike="noStrike">
                <a:solidFill>
                  <a:srgbClr val="D9E1FF"/>
                </a:solidFill>
                <a:latin typeface="Martel Sans"/>
                <a:ea typeface="Martel Sans"/>
                <a:cs typeface="Martel Sans"/>
                <a:sym typeface="Martel Sans"/>
              </a:rPr>
              <a:t>Neural networks for complex pattern learning</a:t>
            </a:r>
            <a:endParaRPr b="0" i="0" sz="1150" u="none" cap="none" strike="noStrike"/>
          </a:p>
        </p:txBody>
      </p:sp>
      <p:sp>
        <p:nvSpPr>
          <p:cNvPr id="157" name="Google Shape;157;p25"/>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keep going anyway</a:t>
            </a:r>
            <a:endParaRPr/>
          </a:p>
        </p:txBody>
      </p:sp>
      <p:sp>
        <p:nvSpPr>
          <p:cNvPr id="158" name="Google Shape;158;p25"/>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p:nvPr/>
        </p:nvSpPr>
        <p:spPr>
          <a:xfrm>
            <a:off x="837724" y="1343382"/>
            <a:ext cx="1648301" cy="449818"/>
          </a:xfrm>
          <a:prstGeom prst="roundRect">
            <a:avLst>
              <a:gd fmla="val 6386" name="adj"/>
            </a:avLst>
          </a:prstGeom>
          <a:solidFill>
            <a:srgbClr val="4C0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981326" y="1415175"/>
            <a:ext cx="1504800" cy="306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9E1FF"/>
              </a:buClr>
              <a:buSzPts val="1500"/>
              <a:buFont typeface="Martel Sans"/>
              <a:buNone/>
            </a:pPr>
            <a:r>
              <a:rPr b="0" i="0" lang="en-US" sz="1500" u="none" cap="none" strike="noStrike">
                <a:solidFill>
                  <a:srgbClr val="D9E1FF"/>
                </a:solidFill>
                <a:latin typeface="Martel Sans"/>
                <a:ea typeface="Martel Sans"/>
                <a:cs typeface="Martel Sans"/>
                <a:sym typeface="Martel Sans"/>
              </a:rPr>
              <a:t>APPLICATIONS</a:t>
            </a:r>
            <a:endParaRPr b="0" i="0" sz="1500" u="none" cap="none" strike="noStrike"/>
          </a:p>
        </p:txBody>
      </p:sp>
      <p:sp>
        <p:nvSpPr>
          <p:cNvPr id="166" name="Google Shape;166;p26"/>
          <p:cNvSpPr/>
          <p:nvPr/>
        </p:nvSpPr>
        <p:spPr>
          <a:xfrm>
            <a:off x="837724" y="1888927"/>
            <a:ext cx="4505920" cy="56328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FFFFF"/>
              </a:buClr>
              <a:buSzPts val="3500"/>
              <a:buFont typeface="Kanit"/>
              <a:buNone/>
            </a:pPr>
            <a:r>
              <a:rPr b="0" i="0" lang="en-US" sz="3500" u="none" cap="none" strike="noStrike">
                <a:solidFill>
                  <a:srgbClr val="FFFFFF"/>
                </a:solidFill>
                <a:latin typeface="Kanit"/>
                <a:ea typeface="Kanit"/>
                <a:cs typeface="Kanit"/>
                <a:sym typeface="Kanit"/>
              </a:rPr>
              <a:t>ML in the Real World</a:t>
            </a:r>
            <a:endParaRPr b="0" i="0" sz="3500" u="none" cap="none" strike="noStrike"/>
          </a:p>
        </p:txBody>
      </p:sp>
      <p:pic>
        <p:nvPicPr>
          <p:cNvPr descr="preencoded.png" id="167" name="Google Shape;167;p26"/>
          <p:cNvPicPr preferRelativeResize="0"/>
          <p:nvPr/>
        </p:nvPicPr>
        <p:blipFill rotWithShape="1">
          <a:blip r:embed="rId3">
            <a:alphaModFix/>
          </a:blip>
          <a:srcRect b="0" l="0" r="0" t="0"/>
          <a:stretch/>
        </p:blipFill>
        <p:spPr>
          <a:xfrm>
            <a:off x="837724" y="2811185"/>
            <a:ext cx="1748195" cy="1748195"/>
          </a:xfrm>
          <a:prstGeom prst="rect">
            <a:avLst/>
          </a:prstGeom>
          <a:noFill/>
          <a:ln>
            <a:noFill/>
          </a:ln>
        </p:spPr>
      </p:pic>
      <p:sp>
        <p:nvSpPr>
          <p:cNvPr id="168" name="Google Shape;168;p26"/>
          <p:cNvSpPr/>
          <p:nvPr/>
        </p:nvSpPr>
        <p:spPr>
          <a:xfrm>
            <a:off x="837724" y="485858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9E1FF"/>
              </a:buClr>
              <a:buSzPts val="2200"/>
              <a:buFont typeface="Kanit"/>
              <a:buNone/>
            </a:pPr>
            <a:r>
              <a:rPr b="0" i="0" lang="en-US" sz="2200" u="none" cap="none" strike="noStrike">
                <a:solidFill>
                  <a:srgbClr val="D9E1FF"/>
                </a:solidFill>
                <a:latin typeface="Kanit"/>
                <a:ea typeface="Kanit"/>
                <a:cs typeface="Kanit"/>
                <a:sym typeface="Kanit"/>
              </a:rPr>
              <a:t>Healthcare</a:t>
            </a:r>
            <a:endParaRPr b="0" i="0" sz="2200" u="none" cap="none" strike="noStrike"/>
          </a:p>
        </p:txBody>
      </p:sp>
      <p:sp>
        <p:nvSpPr>
          <p:cNvPr id="169" name="Google Shape;169;p26"/>
          <p:cNvSpPr/>
          <p:nvPr/>
        </p:nvSpPr>
        <p:spPr>
          <a:xfrm>
            <a:off x="837725" y="5354125"/>
            <a:ext cx="3014400" cy="16767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Disease prediction, medical imaging analysis (e.g., COVID-19 X-ray analysis).</a:t>
            </a:r>
            <a:endParaRPr b="0" i="0" sz="1850" u="none" cap="none" strike="noStrike"/>
          </a:p>
        </p:txBody>
      </p:sp>
      <p:pic>
        <p:nvPicPr>
          <p:cNvPr descr="preencoded.png" id="170" name="Google Shape;170;p26"/>
          <p:cNvPicPr preferRelativeResize="0"/>
          <p:nvPr/>
        </p:nvPicPr>
        <p:blipFill rotWithShape="1">
          <a:blip r:embed="rId4">
            <a:alphaModFix/>
          </a:blip>
          <a:srcRect b="0" l="0" r="0" t="0"/>
          <a:stretch/>
        </p:blipFill>
        <p:spPr>
          <a:xfrm>
            <a:off x="4151233" y="2811185"/>
            <a:ext cx="1748195" cy="1748195"/>
          </a:xfrm>
          <a:prstGeom prst="rect">
            <a:avLst/>
          </a:prstGeom>
          <a:noFill/>
          <a:ln>
            <a:noFill/>
          </a:ln>
        </p:spPr>
      </p:pic>
      <p:sp>
        <p:nvSpPr>
          <p:cNvPr id="171" name="Google Shape;171;p26"/>
          <p:cNvSpPr/>
          <p:nvPr/>
        </p:nvSpPr>
        <p:spPr>
          <a:xfrm>
            <a:off x="4151233" y="485858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9E1FF"/>
              </a:buClr>
              <a:buSzPts val="2200"/>
              <a:buFont typeface="Kanit"/>
              <a:buNone/>
            </a:pPr>
            <a:r>
              <a:rPr b="0" i="0" lang="en-US" sz="2200" u="none" cap="none" strike="noStrike">
                <a:solidFill>
                  <a:srgbClr val="D9E1FF"/>
                </a:solidFill>
                <a:latin typeface="Kanit"/>
                <a:ea typeface="Kanit"/>
                <a:cs typeface="Kanit"/>
                <a:sym typeface="Kanit"/>
              </a:rPr>
              <a:t>Finance</a:t>
            </a:r>
            <a:endParaRPr b="0" i="0" sz="2200" u="none" cap="none" strike="noStrike"/>
          </a:p>
        </p:txBody>
      </p:sp>
      <p:sp>
        <p:nvSpPr>
          <p:cNvPr id="172" name="Google Shape;172;p26"/>
          <p:cNvSpPr/>
          <p:nvPr/>
        </p:nvSpPr>
        <p:spPr>
          <a:xfrm>
            <a:off x="4151225" y="5354125"/>
            <a:ext cx="3014400" cy="16767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Fraud detection, algorithmic stock market prediction, risk assessment.</a:t>
            </a:r>
            <a:endParaRPr b="0" i="0" sz="1850" u="none" cap="none" strike="noStrike"/>
          </a:p>
        </p:txBody>
      </p:sp>
      <p:pic>
        <p:nvPicPr>
          <p:cNvPr descr="preencoded.png" id="173" name="Google Shape;173;p26"/>
          <p:cNvPicPr preferRelativeResize="0"/>
          <p:nvPr/>
        </p:nvPicPr>
        <p:blipFill rotWithShape="1">
          <a:blip r:embed="rId5">
            <a:alphaModFix/>
          </a:blip>
          <a:srcRect b="0" l="0" r="0" t="0"/>
          <a:stretch/>
        </p:blipFill>
        <p:spPr>
          <a:xfrm>
            <a:off x="7464743" y="2811185"/>
            <a:ext cx="1748195" cy="1748195"/>
          </a:xfrm>
          <a:prstGeom prst="rect">
            <a:avLst/>
          </a:prstGeom>
          <a:noFill/>
          <a:ln>
            <a:noFill/>
          </a:ln>
        </p:spPr>
      </p:pic>
      <p:sp>
        <p:nvSpPr>
          <p:cNvPr id="174" name="Google Shape;174;p26"/>
          <p:cNvSpPr/>
          <p:nvPr/>
        </p:nvSpPr>
        <p:spPr>
          <a:xfrm>
            <a:off x="7464743" y="4858583"/>
            <a:ext cx="3014305"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9E1FF"/>
              </a:buClr>
              <a:buSzPts val="2200"/>
              <a:buFont typeface="Kanit"/>
              <a:buNone/>
            </a:pPr>
            <a:r>
              <a:rPr b="0" i="0" lang="en-US" sz="2200" u="none" cap="none" strike="noStrike">
                <a:solidFill>
                  <a:srgbClr val="D9E1FF"/>
                </a:solidFill>
                <a:latin typeface="Kanit"/>
                <a:ea typeface="Kanit"/>
                <a:cs typeface="Kanit"/>
                <a:sym typeface="Kanit"/>
              </a:rPr>
              <a:t>Natural Language Processing (NLP)</a:t>
            </a:r>
            <a:endParaRPr b="0" i="0" sz="2200" u="none" cap="none" strike="noStrike"/>
          </a:p>
        </p:txBody>
      </p:sp>
      <p:sp>
        <p:nvSpPr>
          <p:cNvPr id="175" name="Google Shape;175;p26"/>
          <p:cNvSpPr/>
          <p:nvPr/>
        </p:nvSpPr>
        <p:spPr>
          <a:xfrm>
            <a:off x="7464750" y="5706075"/>
            <a:ext cx="3014400" cy="1248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Chatbots (GPT, ChatGLM), language translation (mBART, M2M-100).</a:t>
            </a:r>
            <a:endParaRPr b="0" i="0" sz="1850" u="none" cap="none" strike="noStrike"/>
          </a:p>
        </p:txBody>
      </p:sp>
      <p:pic>
        <p:nvPicPr>
          <p:cNvPr descr="preencoded.png" id="176" name="Google Shape;176;p26"/>
          <p:cNvPicPr preferRelativeResize="0"/>
          <p:nvPr/>
        </p:nvPicPr>
        <p:blipFill rotWithShape="1">
          <a:blip r:embed="rId6">
            <a:alphaModFix/>
          </a:blip>
          <a:srcRect b="0" l="0" r="0" t="0"/>
          <a:stretch/>
        </p:blipFill>
        <p:spPr>
          <a:xfrm>
            <a:off x="10778252" y="2811185"/>
            <a:ext cx="1748314" cy="1748314"/>
          </a:xfrm>
          <a:prstGeom prst="rect">
            <a:avLst/>
          </a:prstGeom>
          <a:noFill/>
          <a:ln>
            <a:noFill/>
          </a:ln>
        </p:spPr>
      </p:pic>
      <p:sp>
        <p:nvSpPr>
          <p:cNvPr id="177" name="Google Shape;177;p26"/>
          <p:cNvSpPr/>
          <p:nvPr/>
        </p:nvSpPr>
        <p:spPr>
          <a:xfrm>
            <a:off x="10778252" y="485870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9E1FF"/>
              </a:buClr>
              <a:buSzPts val="2200"/>
              <a:buFont typeface="Kanit"/>
              <a:buNone/>
            </a:pPr>
            <a:r>
              <a:rPr b="0" i="0" lang="en-US" sz="2200" u="none" cap="none" strike="noStrike">
                <a:solidFill>
                  <a:srgbClr val="D9E1FF"/>
                </a:solidFill>
                <a:latin typeface="Kanit"/>
                <a:ea typeface="Kanit"/>
                <a:cs typeface="Kanit"/>
                <a:sym typeface="Kanit"/>
              </a:rPr>
              <a:t>Computer Vision</a:t>
            </a:r>
            <a:endParaRPr b="0" i="0" sz="2200" u="none" cap="none" strike="noStrike"/>
          </a:p>
        </p:txBody>
      </p:sp>
      <p:sp>
        <p:nvSpPr>
          <p:cNvPr id="178" name="Google Shape;178;p26"/>
          <p:cNvSpPr/>
          <p:nvPr/>
        </p:nvSpPr>
        <p:spPr>
          <a:xfrm>
            <a:off x="10778250" y="5354253"/>
            <a:ext cx="3014400" cy="15147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Self-driving cars, facial recognition (YOLOv8, SAM), object detection.</a:t>
            </a:r>
            <a:endParaRPr b="0" i="0" sz="1850" u="none" cap="none" strike="noStrike"/>
          </a:p>
        </p:txBody>
      </p:sp>
      <p:sp>
        <p:nvSpPr>
          <p:cNvPr id="179" name="Google Shape;179;p26"/>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Struggle today</a:t>
            </a:r>
            <a:endParaRPr/>
          </a:p>
        </p:txBody>
      </p:sp>
      <p:sp>
        <p:nvSpPr>
          <p:cNvPr id="180" name="Google Shape;180;p26"/>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p:nvPr/>
        </p:nvSpPr>
        <p:spPr>
          <a:xfrm>
            <a:off x="837724" y="1566624"/>
            <a:ext cx="1983224" cy="465058"/>
          </a:xfrm>
          <a:prstGeom prst="roundRect">
            <a:avLst>
              <a:gd fmla="val 6177" name="adj"/>
            </a:avLst>
          </a:prstGeom>
          <a:noFill/>
          <a:ln cap="flat" cmpd="sng" w="9525">
            <a:solidFill>
              <a:srgbClr val="FD50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988923" y="1646052"/>
            <a:ext cx="2083800" cy="351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D505F"/>
              </a:buClr>
              <a:buSzPts val="1500"/>
              <a:buFont typeface="Martel Sans"/>
              <a:buNone/>
            </a:pPr>
            <a:r>
              <a:rPr b="0" i="0" lang="en-US" sz="1500" u="none" cap="none" strike="noStrike">
                <a:solidFill>
                  <a:srgbClr val="FD505F"/>
                </a:solidFill>
                <a:latin typeface="Martel Sans"/>
                <a:ea typeface="Martel Sans"/>
                <a:cs typeface="Martel Sans"/>
                <a:sym typeface="Martel Sans"/>
              </a:rPr>
              <a:t>RESEARCH FOCUS</a:t>
            </a:r>
            <a:endParaRPr b="0" i="0" sz="1500" u="none" cap="none" strike="noStrike"/>
          </a:p>
        </p:txBody>
      </p:sp>
      <p:sp>
        <p:nvSpPr>
          <p:cNvPr id="188" name="Google Shape;188;p27"/>
          <p:cNvSpPr/>
          <p:nvPr/>
        </p:nvSpPr>
        <p:spPr>
          <a:xfrm>
            <a:off x="837724" y="2127409"/>
            <a:ext cx="7299603" cy="56328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FFFFF"/>
              </a:buClr>
              <a:buSzPts val="3500"/>
              <a:buFont typeface="Kanit"/>
              <a:buNone/>
            </a:pPr>
            <a:r>
              <a:rPr b="0" i="0" lang="en-US" sz="3500" u="none" cap="none" strike="noStrike">
                <a:solidFill>
                  <a:srgbClr val="FFFFFF"/>
                </a:solidFill>
                <a:latin typeface="Kanit"/>
                <a:ea typeface="Kanit"/>
                <a:cs typeface="Kanit"/>
                <a:sym typeface="Kanit"/>
              </a:rPr>
              <a:t>What is Machine Learning Research?</a:t>
            </a:r>
            <a:endParaRPr b="0" i="0" sz="3500" u="none" cap="none" strike="noStrike"/>
          </a:p>
        </p:txBody>
      </p:sp>
      <p:sp>
        <p:nvSpPr>
          <p:cNvPr id="189" name="Google Shape;189;p27"/>
          <p:cNvSpPr/>
          <p:nvPr/>
        </p:nvSpPr>
        <p:spPr>
          <a:xfrm>
            <a:off x="837724" y="3049667"/>
            <a:ext cx="12954952"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ML research delves into advancing the field by developing new algorithms, improving existing models, and exploring novel applications. It's a critical distinction from mere development, which focuses on implementing existing solutions.</a:t>
            </a:r>
            <a:endParaRPr b="0" i="0" sz="1850" u="none" cap="none" strike="noStrike"/>
          </a:p>
        </p:txBody>
      </p:sp>
      <p:sp>
        <p:nvSpPr>
          <p:cNvPr id="190" name="Google Shape;190;p27"/>
          <p:cNvSpPr/>
          <p:nvPr/>
        </p:nvSpPr>
        <p:spPr>
          <a:xfrm>
            <a:off x="665440" y="4467939"/>
            <a:ext cx="6530102" cy="2195036"/>
          </a:xfrm>
          <a:prstGeom prst="roundRect">
            <a:avLst>
              <a:gd fmla="val 1636" name="adj"/>
            </a:avLst>
          </a:prstGeom>
          <a:solidFill>
            <a:srgbClr val="1B1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904756" y="4707255"/>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Kanit"/>
              <a:buNone/>
            </a:pPr>
            <a:r>
              <a:rPr b="0" i="0" lang="en-US" sz="2200" u="none" cap="none" strike="noStrike">
                <a:solidFill>
                  <a:srgbClr val="FFFFFF"/>
                </a:solidFill>
                <a:latin typeface="Kanit"/>
                <a:ea typeface="Kanit"/>
                <a:cs typeface="Kanit"/>
                <a:sym typeface="Kanit"/>
              </a:rPr>
              <a:t>Research</a:t>
            </a:r>
            <a:endParaRPr b="0" i="0" sz="2200" u="none" cap="none" strike="noStrike"/>
          </a:p>
        </p:txBody>
      </p:sp>
      <p:sp>
        <p:nvSpPr>
          <p:cNvPr id="192" name="Google Shape;192;p27"/>
          <p:cNvSpPr/>
          <p:nvPr/>
        </p:nvSpPr>
        <p:spPr>
          <a:xfrm>
            <a:off x="904756" y="5298519"/>
            <a:ext cx="6051471"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Light"/>
              <a:buNone/>
            </a:pPr>
            <a:r>
              <a:rPr b="0" i="0" lang="en-US" sz="1850" u="none" cap="none" strike="noStrike">
                <a:solidFill>
                  <a:srgbClr val="D9E1FF"/>
                </a:solidFill>
                <a:latin typeface="Martel Sans Light"/>
                <a:ea typeface="Martel Sans Light"/>
                <a:cs typeface="Martel Sans Light"/>
                <a:sym typeface="Martel Sans Light"/>
              </a:rPr>
              <a:t>Focused on generating new insights, conducting experiments, and pushing the boundaries of what's possible.</a:t>
            </a:r>
            <a:endParaRPr b="0" i="0" sz="1850" u="none" cap="none" strike="noStrike"/>
          </a:p>
        </p:txBody>
      </p:sp>
      <p:sp>
        <p:nvSpPr>
          <p:cNvPr id="193" name="Google Shape;193;p27"/>
          <p:cNvSpPr/>
          <p:nvPr/>
        </p:nvSpPr>
        <p:spPr>
          <a:xfrm>
            <a:off x="7614761" y="4707255"/>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Kanit"/>
              <a:buNone/>
            </a:pPr>
            <a:r>
              <a:rPr b="0" i="0" lang="en-US" sz="2200" u="none" cap="none" strike="noStrike">
                <a:solidFill>
                  <a:srgbClr val="FFFFFF"/>
                </a:solidFill>
                <a:latin typeface="Kanit"/>
                <a:ea typeface="Kanit"/>
                <a:cs typeface="Kanit"/>
                <a:sym typeface="Kanit"/>
              </a:rPr>
              <a:t>Development</a:t>
            </a:r>
            <a:endParaRPr b="0" i="0" sz="2200" u="none" cap="none" strike="noStrike"/>
          </a:p>
        </p:txBody>
      </p:sp>
      <p:sp>
        <p:nvSpPr>
          <p:cNvPr id="194" name="Google Shape;194;p27"/>
          <p:cNvSpPr/>
          <p:nvPr/>
        </p:nvSpPr>
        <p:spPr>
          <a:xfrm>
            <a:off x="7614761" y="5298519"/>
            <a:ext cx="618553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Aims to create production-ready implementations of existing or well-understood ML techniques.</a:t>
            </a:r>
            <a:endParaRPr b="0" i="0" sz="1850" u="none" cap="none" strike="noStrike"/>
          </a:p>
        </p:txBody>
      </p:sp>
      <p:sp>
        <p:nvSpPr>
          <p:cNvPr id="195" name="Google Shape;195;p27"/>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r>
              <a:rPr lang="en-US"/>
              <a:t>trength tomorrow</a:t>
            </a:r>
            <a:endParaRPr/>
          </a:p>
        </p:txBody>
      </p:sp>
      <p:sp>
        <p:nvSpPr>
          <p:cNvPr id="196" name="Google Shape;196;p27"/>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p:nvPr/>
        </p:nvSpPr>
        <p:spPr>
          <a:xfrm>
            <a:off x="785098" y="616863"/>
            <a:ext cx="1075968" cy="412552"/>
          </a:xfrm>
          <a:prstGeom prst="roundRect">
            <a:avLst>
              <a:gd fmla="val 6525" name="adj"/>
            </a:avLst>
          </a:prstGeom>
          <a:solidFill>
            <a:srgbClr val="4C0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919639" y="684133"/>
            <a:ext cx="806887" cy="278011"/>
          </a:xfrm>
          <a:prstGeom prst="rect">
            <a:avLst/>
          </a:prstGeom>
          <a:noFill/>
          <a:ln>
            <a:noFill/>
          </a:ln>
        </p:spPr>
        <p:txBody>
          <a:bodyPr anchorCtr="0" anchor="t" bIns="0" lIns="0" spcFirstLastPara="1" rIns="0" wrap="square" tIns="0">
            <a:noAutofit/>
          </a:bodyPr>
          <a:lstStyle/>
          <a:p>
            <a:pPr indent="0" lvl="0" marL="0" marR="0" rtl="0" algn="l">
              <a:lnSpc>
                <a:spcPct val="153571"/>
              </a:lnSpc>
              <a:spcBef>
                <a:spcPts val="0"/>
              </a:spcBef>
              <a:spcAft>
                <a:spcPts val="0"/>
              </a:spcAft>
              <a:buClr>
                <a:srgbClr val="D9E1FF"/>
              </a:buClr>
              <a:buSzPts val="1400"/>
              <a:buFont typeface="Martel Sans"/>
              <a:buNone/>
            </a:pPr>
            <a:r>
              <a:rPr b="0" i="0" lang="en-US" sz="1400" u="none" cap="none" strike="noStrike">
                <a:solidFill>
                  <a:srgbClr val="D9E1FF"/>
                </a:solidFill>
                <a:latin typeface="Martel Sans"/>
                <a:ea typeface="Martel Sans"/>
                <a:cs typeface="Martel Sans"/>
                <a:sym typeface="Martel Sans"/>
              </a:rPr>
              <a:t>PROCESS</a:t>
            </a:r>
            <a:endParaRPr b="0" i="0" sz="1400" u="none" cap="none" strike="noStrike"/>
          </a:p>
        </p:txBody>
      </p:sp>
      <p:sp>
        <p:nvSpPr>
          <p:cNvPr id="204" name="Google Shape;204;p28"/>
          <p:cNvSpPr/>
          <p:nvPr/>
        </p:nvSpPr>
        <p:spPr>
          <a:xfrm>
            <a:off x="785098" y="1113473"/>
            <a:ext cx="5004792" cy="527804"/>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FFFFFF"/>
              </a:buClr>
              <a:buSzPts val="3300"/>
              <a:buFont typeface="Kanit"/>
              <a:buNone/>
            </a:pPr>
            <a:r>
              <a:rPr b="0" i="0" lang="en-US" sz="3300" u="none" cap="none" strike="noStrike">
                <a:solidFill>
                  <a:srgbClr val="FFFFFF"/>
                </a:solidFill>
                <a:latin typeface="Kanit"/>
                <a:ea typeface="Kanit"/>
                <a:cs typeface="Kanit"/>
                <a:sym typeface="Kanit"/>
              </a:rPr>
              <a:t>The ML Research Workflow</a:t>
            </a:r>
            <a:endParaRPr b="0" i="0" sz="3300" u="none" cap="none" strike="noStrike"/>
          </a:p>
        </p:txBody>
      </p:sp>
      <p:pic>
        <p:nvPicPr>
          <p:cNvPr descr="preencoded.png" id="205" name="Google Shape;205;p28"/>
          <p:cNvPicPr preferRelativeResize="0"/>
          <p:nvPr/>
        </p:nvPicPr>
        <p:blipFill rotWithShape="1">
          <a:blip r:embed="rId3">
            <a:alphaModFix/>
          </a:blip>
          <a:srcRect b="0" l="0" r="0" t="0"/>
          <a:stretch/>
        </p:blipFill>
        <p:spPr>
          <a:xfrm>
            <a:off x="994291" y="1956554"/>
            <a:ext cx="12641818" cy="4743807"/>
          </a:xfrm>
          <a:prstGeom prst="rect">
            <a:avLst/>
          </a:prstGeom>
          <a:noFill/>
          <a:ln>
            <a:noFill/>
          </a:ln>
        </p:spPr>
      </p:pic>
      <p:pic>
        <p:nvPicPr>
          <p:cNvPr descr="preencoded.png" id="206" name="Google Shape;206;p28"/>
          <p:cNvPicPr preferRelativeResize="0"/>
          <p:nvPr/>
        </p:nvPicPr>
        <p:blipFill rotWithShape="1">
          <a:blip r:embed="rId4">
            <a:alphaModFix/>
          </a:blip>
          <a:srcRect b="0" l="0" r="0" t="0"/>
          <a:stretch/>
        </p:blipFill>
        <p:spPr>
          <a:xfrm>
            <a:off x="11790558" y="3164887"/>
            <a:ext cx="653004" cy="653004"/>
          </a:xfrm>
          <a:prstGeom prst="rect">
            <a:avLst/>
          </a:prstGeom>
          <a:noFill/>
          <a:ln>
            <a:noFill/>
          </a:ln>
        </p:spPr>
      </p:pic>
      <p:sp>
        <p:nvSpPr>
          <p:cNvPr id="207" name="Google Shape;207;p28"/>
          <p:cNvSpPr/>
          <p:nvPr/>
        </p:nvSpPr>
        <p:spPr>
          <a:xfrm>
            <a:off x="11208774" y="5559574"/>
            <a:ext cx="1906770" cy="34548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D9E1FF"/>
              </a:buClr>
              <a:buSzPts val="2150"/>
              <a:buFont typeface="Kanit"/>
              <a:buNone/>
            </a:pPr>
            <a:r>
              <a:rPr b="0" i="0" lang="en-US" sz="2150" u="none" cap="none" strike="noStrike">
                <a:solidFill>
                  <a:srgbClr val="D9E1FF"/>
                </a:solidFill>
                <a:latin typeface="Kanit"/>
                <a:ea typeface="Kanit"/>
                <a:cs typeface="Kanit"/>
                <a:sym typeface="Kanit"/>
              </a:rPr>
              <a:t>Evaluate</a:t>
            </a:r>
            <a:endParaRPr b="0" i="0" sz="2150" u="none" cap="none" strike="noStrike"/>
          </a:p>
        </p:txBody>
      </p:sp>
      <p:pic>
        <p:nvPicPr>
          <p:cNvPr descr="preencoded.png" id="208" name="Google Shape;208;p28"/>
          <p:cNvPicPr preferRelativeResize="0"/>
          <p:nvPr/>
        </p:nvPicPr>
        <p:blipFill rotWithShape="1">
          <a:blip r:embed="rId5">
            <a:alphaModFix/>
          </a:blip>
          <a:srcRect b="0" l="0" r="0" t="0"/>
          <a:stretch/>
        </p:blipFill>
        <p:spPr>
          <a:xfrm>
            <a:off x="9399954" y="3166111"/>
            <a:ext cx="653003" cy="653004"/>
          </a:xfrm>
          <a:prstGeom prst="rect">
            <a:avLst/>
          </a:prstGeom>
          <a:noFill/>
          <a:ln>
            <a:noFill/>
          </a:ln>
        </p:spPr>
      </p:pic>
      <p:sp>
        <p:nvSpPr>
          <p:cNvPr id="209" name="Google Shape;209;p28"/>
          <p:cNvSpPr/>
          <p:nvPr/>
        </p:nvSpPr>
        <p:spPr>
          <a:xfrm>
            <a:off x="8805720" y="5559574"/>
            <a:ext cx="1906770" cy="34548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D9E1FF"/>
              </a:buClr>
              <a:buSzPts val="2150"/>
              <a:buFont typeface="Kanit"/>
              <a:buNone/>
            </a:pPr>
            <a:r>
              <a:rPr b="0" i="0" lang="en-US" sz="2150" u="none" cap="none" strike="noStrike">
                <a:solidFill>
                  <a:srgbClr val="D9E1FF"/>
                </a:solidFill>
                <a:latin typeface="Kanit"/>
                <a:ea typeface="Kanit"/>
                <a:cs typeface="Kanit"/>
                <a:sym typeface="Kanit"/>
              </a:rPr>
              <a:t>Model</a:t>
            </a:r>
            <a:endParaRPr b="0" i="0" sz="2150" u="none" cap="none" strike="noStrike"/>
          </a:p>
        </p:txBody>
      </p:sp>
      <p:pic>
        <p:nvPicPr>
          <p:cNvPr descr="preencoded.png" id="210" name="Google Shape;210;p28"/>
          <p:cNvPicPr preferRelativeResize="0"/>
          <p:nvPr/>
        </p:nvPicPr>
        <p:blipFill rotWithShape="1">
          <a:blip r:embed="rId6">
            <a:alphaModFix/>
          </a:blip>
          <a:srcRect b="0" l="0" r="0" t="0"/>
          <a:stretch/>
        </p:blipFill>
        <p:spPr>
          <a:xfrm>
            <a:off x="7009960" y="3166111"/>
            <a:ext cx="653003" cy="653004"/>
          </a:xfrm>
          <a:prstGeom prst="rect">
            <a:avLst/>
          </a:prstGeom>
          <a:noFill/>
          <a:ln>
            <a:noFill/>
          </a:ln>
        </p:spPr>
      </p:pic>
      <p:sp>
        <p:nvSpPr>
          <p:cNvPr id="211" name="Google Shape;211;p28"/>
          <p:cNvSpPr/>
          <p:nvPr/>
        </p:nvSpPr>
        <p:spPr>
          <a:xfrm>
            <a:off x="6415727" y="5559574"/>
            <a:ext cx="1906770" cy="34548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D9E1FF"/>
              </a:buClr>
              <a:buSzPts val="2150"/>
              <a:buFont typeface="Kanit"/>
              <a:buNone/>
            </a:pPr>
            <a:r>
              <a:rPr b="0" i="0" lang="en-US" sz="2150" u="none" cap="none" strike="noStrike">
                <a:solidFill>
                  <a:srgbClr val="D9E1FF"/>
                </a:solidFill>
                <a:latin typeface="Kanit"/>
                <a:ea typeface="Kanit"/>
                <a:cs typeface="Kanit"/>
                <a:sym typeface="Kanit"/>
              </a:rPr>
              <a:t>Dataset</a:t>
            </a:r>
            <a:endParaRPr b="0" i="0" sz="2150" u="none" cap="none" strike="noStrike"/>
          </a:p>
        </p:txBody>
      </p:sp>
      <p:pic>
        <p:nvPicPr>
          <p:cNvPr descr="preencoded.png" id="212" name="Google Shape;212;p28"/>
          <p:cNvPicPr preferRelativeResize="0"/>
          <p:nvPr/>
        </p:nvPicPr>
        <p:blipFill rotWithShape="1">
          <a:blip r:embed="rId7">
            <a:alphaModFix/>
          </a:blip>
          <a:srcRect b="0" l="0" r="0" t="0"/>
          <a:stretch/>
        </p:blipFill>
        <p:spPr>
          <a:xfrm>
            <a:off x="4619966" y="3166111"/>
            <a:ext cx="653004" cy="653004"/>
          </a:xfrm>
          <a:prstGeom prst="rect">
            <a:avLst/>
          </a:prstGeom>
          <a:noFill/>
          <a:ln>
            <a:noFill/>
          </a:ln>
        </p:spPr>
      </p:pic>
      <p:sp>
        <p:nvSpPr>
          <p:cNvPr id="213" name="Google Shape;213;p28"/>
          <p:cNvSpPr/>
          <p:nvPr/>
        </p:nvSpPr>
        <p:spPr>
          <a:xfrm>
            <a:off x="4025733" y="5559574"/>
            <a:ext cx="1906771" cy="34548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D9E1FF"/>
              </a:buClr>
              <a:buSzPts val="2150"/>
              <a:buFont typeface="Kanit"/>
              <a:buNone/>
            </a:pPr>
            <a:r>
              <a:rPr b="0" i="0" lang="en-US" sz="2150" u="none" cap="none" strike="noStrike">
                <a:solidFill>
                  <a:srgbClr val="D9E1FF"/>
                </a:solidFill>
                <a:latin typeface="Kanit"/>
                <a:ea typeface="Kanit"/>
                <a:cs typeface="Kanit"/>
                <a:sym typeface="Kanit"/>
              </a:rPr>
              <a:t>Literature</a:t>
            </a:r>
            <a:endParaRPr b="0" i="0" sz="2150" u="none" cap="none" strike="noStrike"/>
          </a:p>
        </p:txBody>
      </p:sp>
      <p:pic>
        <p:nvPicPr>
          <p:cNvPr descr="preencoded.png" id="214" name="Google Shape;214;p28"/>
          <p:cNvPicPr preferRelativeResize="0"/>
          <p:nvPr/>
        </p:nvPicPr>
        <p:blipFill rotWithShape="1">
          <a:blip r:embed="rId8">
            <a:alphaModFix/>
          </a:blip>
          <a:srcRect b="0" l="0" r="0" t="0"/>
          <a:stretch/>
        </p:blipFill>
        <p:spPr>
          <a:xfrm>
            <a:off x="2216913" y="3166111"/>
            <a:ext cx="653004" cy="653004"/>
          </a:xfrm>
          <a:prstGeom prst="rect">
            <a:avLst/>
          </a:prstGeom>
          <a:noFill/>
          <a:ln>
            <a:noFill/>
          </a:ln>
        </p:spPr>
      </p:pic>
      <p:sp>
        <p:nvSpPr>
          <p:cNvPr id="215" name="Google Shape;215;p28"/>
          <p:cNvSpPr/>
          <p:nvPr/>
        </p:nvSpPr>
        <p:spPr>
          <a:xfrm>
            <a:off x="1583500" y="5559574"/>
            <a:ext cx="1906771" cy="34548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D9E1FF"/>
              </a:buClr>
              <a:buSzPts val="2150"/>
              <a:buFont typeface="Kanit"/>
              <a:buNone/>
            </a:pPr>
            <a:r>
              <a:rPr b="0" i="0" lang="en-US" sz="2150" u="none" cap="none" strike="noStrike">
                <a:solidFill>
                  <a:srgbClr val="D9E1FF"/>
                </a:solidFill>
                <a:latin typeface="Kanit"/>
                <a:ea typeface="Kanit"/>
                <a:cs typeface="Kanit"/>
                <a:sym typeface="Kanit"/>
              </a:rPr>
              <a:t>Problem</a:t>
            </a:r>
            <a:endParaRPr b="0" i="0" sz="2150" u="none" cap="none" strike="noStrike"/>
          </a:p>
        </p:txBody>
      </p:sp>
      <p:sp>
        <p:nvSpPr>
          <p:cNvPr id="216" name="Google Shape;216;p28"/>
          <p:cNvSpPr/>
          <p:nvPr/>
        </p:nvSpPr>
        <p:spPr>
          <a:xfrm>
            <a:off x="785098" y="6936819"/>
            <a:ext cx="13060204" cy="695087"/>
          </a:xfrm>
          <a:prstGeom prst="rect">
            <a:avLst/>
          </a:prstGeom>
          <a:noFill/>
          <a:ln>
            <a:noFill/>
          </a:ln>
        </p:spPr>
        <p:txBody>
          <a:bodyPr anchorCtr="0" anchor="t" bIns="0" lIns="0" spcFirstLastPara="1" rIns="0" wrap="square" tIns="0">
            <a:noAutofit/>
          </a:bodyPr>
          <a:lstStyle/>
          <a:p>
            <a:pPr indent="0" lvl="0" marL="0" marR="0" rtl="0" algn="l">
              <a:lnSpc>
                <a:spcPct val="154285"/>
              </a:lnSpc>
              <a:spcBef>
                <a:spcPts val="0"/>
              </a:spcBef>
              <a:spcAft>
                <a:spcPts val="0"/>
              </a:spcAft>
              <a:buClr>
                <a:srgbClr val="D9E1FF"/>
              </a:buClr>
              <a:buSzPts val="1750"/>
              <a:buFont typeface="Martel Sans"/>
              <a:buNone/>
            </a:pPr>
            <a:r>
              <a:rPr b="0" i="0" lang="en-US" sz="1750" u="none" cap="none" strike="noStrike">
                <a:solidFill>
                  <a:srgbClr val="D9E1FF"/>
                </a:solidFill>
                <a:latin typeface="Martel Sans"/>
                <a:ea typeface="Martel Sans"/>
                <a:cs typeface="Martel Sans"/>
                <a:sym typeface="Martel Sans"/>
              </a:rPr>
              <a:t>This systematic approach ensures rigorous exploration and validation of hypotheses, leading to meaningful contributions to the field.</a:t>
            </a:r>
            <a:endParaRPr b="0" i="0" sz="1750" u="none" cap="none" strike="noStrike"/>
          </a:p>
        </p:txBody>
      </p:sp>
      <p:sp>
        <p:nvSpPr>
          <p:cNvPr id="217" name="Google Shape;217;p28"/>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Stay patient</a:t>
            </a:r>
            <a:endParaRPr/>
          </a:p>
        </p:txBody>
      </p:sp>
      <p:sp>
        <p:nvSpPr>
          <p:cNvPr id="218" name="Google Shape;218;p28"/>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5</a:t>
            </a:r>
            <a:endParaRPr/>
          </a:p>
        </p:txBody>
      </p:sp>
      <p:pic>
        <p:nvPicPr>
          <p:cNvPr descr="preencoded.png" id="219" name="Google Shape;219;p28"/>
          <p:cNvPicPr preferRelativeResize="0"/>
          <p:nvPr/>
        </p:nvPicPr>
        <p:blipFill rotWithShape="1">
          <a:blip r:embed="rId3">
            <a:alphaModFix/>
          </a:blip>
          <a:srcRect b="0" l="0" r="0" t="0"/>
          <a:stretch/>
        </p:blipFill>
        <p:spPr>
          <a:xfrm>
            <a:off x="1146691" y="2108954"/>
            <a:ext cx="12641814" cy="47438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p:nvPr/>
        </p:nvSpPr>
        <p:spPr>
          <a:xfrm>
            <a:off x="837724" y="1832967"/>
            <a:ext cx="2872740" cy="465058"/>
          </a:xfrm>
          <a:prstGeom prst="roundRect">
            <a:avLst>
              <a:gd fmla="val 6177" name="adj"/>
            </a:avLst>
          </a:prstGeom>
          <a:noFill/>
          <a:ln cap="flat" cmpd="sng" w="9525">
            <a:solidFill>
              <a:srgbClr val="FD50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988924" y="1866647"/>
            <a:ext cx="2966700" cy="351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D505F"/>
              </a:buClr>
              <a:buSzPts val="1500"/>
              <a:buFont typeface="Martel Sans"/>
              <a:buNone/>
            </a:pPr>
            <a:r>
              <a:rPr b="0" i="0" lang="en-US" sz="1500" u="none" cap="none" strike="noStrike">
                <a:solidFill>
                  <a:srgbClr val="FD505F"/>
                </a:solidFill>
                <a:latin typeface="Martel Sans"/>
                <a:ea typeface="Martel Sans"/>
                <a:cs typeface="Martel Sans"/>
                <a:sym typeface="Martel Sans"/>
              </a:rPr>
              <a:t>FOUNDATIONAL CONCEPTS</a:t>
            </a:r>
            <a:endParaRPr b="0" i="0" sz="1500" u="none" cap="none" strike="noStrike"/>
          </a:p>
        </p:txBody>
      </p:sp>
      <p:sp>
        <p:nvSpPr>
          <p:cNvPr id="227" name="Google Shape;227;p29"/>
          <p:cNvSpPr/>
          <p:nvPr/>
        </p:nvSpPr>
        <p:spPr>
          <a:xfrm>
            <a:off x="837724" y="2393752"/>
            <a:ext cx="6291739" cy="56328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FFFFF"/>
              </a:buClr>
              <a:buSzPts val="3500"/>
              <a:buFont typeface="Kanit"/>
              <a:buNone/>
            </a:pPr>
            <a:r>
              <a:rPr b="0" i="0" lang="en-US" sz="3500" u="none" cap="none" strike="noStrike">
                <a:solidFill>
                  <a:srgbClr val="FFFFFF"/>
                </a:solidFill>
                <a:latin typeface="Kanit"/>
                <a:ea typeface="Kanit"/>
                <a:cs typeface="Kanit"/>
                <a:sym typeface="Kanit"/>
              </a:rPr>
              <a:t>Key Pillars of Machine Learning</a:t>
            </a:r>
            <a:endParaRPr b="0" i="0" sz="3500" u="none" cap="none" strike="noStrike"/>
          </a:p>
        </p:txBody>
      </p:sp>
      <p:sp>
        <p:nvSpPr>
          <p:cNvPr id="228" name="Google Shape;228;p29"/>
          <p:cNvSpPr/>
          <p:nvPr/>
        </p:nvSpPr>
        <p:spPr>
          <a:xfrm>
            <a:off x="837724" y="3316010"/>
            <a:ext cx="4158734" cy="3080623"/>
          </a:xfrm>
          <a:prstGeom prst="roundRect">
            <a:avLst>
              <a:gd fmla="val 1166"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9" name="Google Shape;229;p29"/>
          <p:cNvPicPr preferRelativeResize="0"/>
          <p:nvPr/>
        </p:nvPicPr>
        <p:blipFill rotWithShape="1">
          <a:blip r:embed="rId3">
            <a:alphaModFix/>
          </a:blip>
          <a:srcRect b="0" l="0" r="0" t="0"/>
          <a:stretch/>
        </p:blipFill>
        <p:spPr>
          <a:xfrm>
            <a:off x="1077039" y="3555325"/>
            <a:ext cx="718066" cy="718066"/>
          </a:xfrm>
          <a:prstGeom prst="rect">
            <a:avLst/>
          </a:prstGeom>
          <a:noFill/>
          <a:ln>
            <a:noFill/>
          </a:ln>
        </p:spPr>
      </p:pic>
      <p:pic>
        <p:nvPicPr>
          <p:cNvPr descr="preencoded.png" id="230" name="Google Shape;230;p29"/>
          <p:cNvPicPr preferRelativeResize="0"/>
          <p:nvPr/>
        </p:nvPicPr>
        <p:blipFill rotWithShape="1">
          <a:blip r:embed="rId4">
            <a:alphaModFix/>
          </a:blip>
          <a:srcRect b="0" l="0" r="0" t="0"/>
          <a:stretch/>
        </p:blipFill>
        <p:spPr>
          <a:xfrm>
            <a:off x="1274445" y="3752731"/>
            <a:ext cx="323136" cy="323136"/>
          </a:xfrm>
          <a:prstGeom prst="rect">
            <a:avLst/>
          </a:prstGeom>
          <a:noFill/>
          <a:ln>
            <a:noFill/>
          </a:ln>
        </p:spPr>
      </p:pic>
      <p:sp>
        <p:nvSpPr>
          <p:cNvPr id="231" name="Google Shape;231;p29"/>
          <p:cNvSpPr/>
          <p:nvPr/>
        </p:nvSpPr>
        <p:spPr>
          <a:xfrm>
            <a:off x="1077039" y="451270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9E1FF"/>
              </a:buClr>
              <a:buSzPts val="2200"/>
              <a:buFont typeface="Kanit"/>
              <a:buNone/>
            </a:pPr>
            <a:r>
              <a:rPr b="0" i="0" lang="en-US" sz="2200" u="none" cap="none" strike="noStrike">
                <a:solidFill>
                  <a:srgbClr val="D9E1FF"/>
                </a:solidFill>
                <a:latin typeface="Kanit"/>
                <a:ea typeface="Kanit"/>
                <a:cs typeface="Kanit"/>
                <a:sym typeface="Kanit"/>
              </a:rPr>
              <a:t>Supervised Learning</a:t>
            </a:r>
            <a:endParaRPr b="0" i="0" sz="2200" u="none" cap="none" strike="noStrike"/>
          </a:p>
        </p:txBody>
      </p:sp>
      <p:sp>
        <p:nvSpPr>
          <p:cNvPr id="232" name="Google Shape;232;p29"/>
          <p:cNvSpPr/>
          <p:nvPr/>
        </p:nvSpPr>
        <p:spPr>
          <a:xfrm>
            <a:off x="1077039" y="5008245"/>
            <a:ext cx="3680103"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Learns from labeled data to make predictions or classifications.</a:t>
            </a:r>
            <a:endParaRPr b="0" i="0" sz="1850" u="none" cap="none" strike="noStrike"/>
          </a:p>
        </p:txBody>
      </p:sp>
      <p:sp>
        <p:nvSpPr>
          <p:cNvPr id="233" name="Google Shape;233;p29"/>
          <p:cNvSpPr/>
          <p:nvPr/>
        </p:nvSpPr>
        <p:spPr>
          <a:xfrm>
            <a:off x="5235773" y="3316010"/>
            <a:ext cx="4158734" cy="3080623"/>
          </a:xfrm>
          <a:prstGeom prst="roundRect">
            <a:avLst>
              <a:gd fmla="val 1166"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4" name="Google Shape;234;p29"/>
          <p:cNvPicPr preferRelativeResize="0"/>
          <p:nvPr/>
        </p:nvPicPr>
        <p:blipFill rotWithShape="1">
          <a:blip r:embed="rId5">
            <a:alphaModFix/>
          </a:blip>
          <a:srcRect b="0" l="0" r="0" t="0"/>
          <a:stretch/>
        </p:blipFill>
        <p:spPr>
          <a:xfrm>
            <a:off x="5475089" y="3555325"/>
            <a:ext cx="718066" cy="718066"/>
          </a:xfrm>
          <a:prstGeom prst="rect">
            <a:avLst/>
          </a:prstGeom>
          <a:noFill/>
          <a:ln>
            <a:noFill/>
          </a:ln>
        </p:spPr>
      </p:pic>
      <p:pic>
        <p:nvPicPr>
          <p:cNvPr descr="preencoded.png" id="235" name="Google Shape;235;p29"/>
          <p:cNvPicPr preferRelativeResize="0"/>
          <p:nvPr/>
        </p:nvPicPr>
        <p:blipFill rotWithShape="1">
          <a:blip r:embed="rId6">
            <a:alphaModFix/>
          </a:blip>
          <a:srcRect b="0" l="0" r="0" t="0"/>
          <a:stretch/>
        </p:blipFill>
        <p:spPr>
          <a:xfrm>
            <a:off x="5672495" y="3752731"/>
            <a:ext cx="323136" cy="323136"/>
          </a:xfrm>
          <a:prstGeom prst="rect">
            <a:avLst/>
          </a:prstGeom>
          <a:noFill/>
          <a:ln>
            <a:noFill/>
          </a:ln>
        </p:spPr>
      </p:pic>
      <p:sp>
        <p:nvSpPr>
          <p:cNvPr id="236" name="Google Shape;236;p29"/>
          <p:cNvSpPr/>
          <p:nvPr/>
        </p:nvSpPr>
        <p:spPr>
          <a:xfrm>
            <a:off x="5475089" y="4512707"/>
            <a:ext cx="2899410"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9E1FF"/>
              </a:buClr>
              <a:buSzPts val="2200"/>
              <a:buFont typeface="Kanit"/>
              <a:buNone/>
            </a:pPr>
            <a:r>
              <a:rPr b="0" i="0" lang="en-US" sz="2200" u="none" cap="none" strike="noStrike">
                <a:solidFill>
                  <a:srgbClr val="D9E1FF"/>
                </a:solidFill>
                <a:latin typeface="Kanit"/>
                <a:ea typeface="Kanit"/>
                <a:cs typeface="Kanit"/>
                <a:sym typeface="Kanit"/>
              </a:rPr>
              <a:t>Unsupervised Learning</a:t>
            </a:r>
            <a:endParaRPr b="0" i="0" sz="2200" u="none" cap="none" strike="noStrike"/>
          </a:p>
        </p:txBody>
      </p:sp>
      <p:sp>
        <p:nvSpPr>
          <p:cNvPr id="237" name="Google Shape;237;p29"/>
          <p:cNvSpPr/>
          <p:nvPr/>
        </p:nvSpPr>
        <p:spPr>
          <a:xfrm>
            <a:off x="5475089" y="5008245"/>
            <a:ext cx="3680103"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Discovers patterns or clusters in unlabeled data without prior knowledge.</a:t>
            </a:r>
            <a:endParaRPr b="0" i="0" sz="1850" u="none" cap="none" strike="noStrike"/>
          </a:p>
        </p:txBody>
      </p:sp>
      <p:sp>
        <p:nvSpPr>
          <p:cNvPr id="238" name="Google Shape;238;p29"/>
          <p:cNvSpPr/>
          <p:nvPr/>
        </p:nvSpPr>
        <p:spPr>
          <a:xfrm>
            <a:off x="9633823" y="3316010"/>
            <a:ext cx="4158853" cy="3080623"/>
          </a:xfrm>
          <a:prstGeom prst="roundRect">
            <a:avLst>
              <a:gd fmla="val 1166"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9" name="Google Shape;239;p29"/>
          <p:cNvPicPr preferRelativeResize="0"/>
          <p:nvPr/>
        </p:nvPicPr>
        <p:blipFill rotWithShape="1">
          <a:blip r:embed="rId7">
            <a:alphaModFix/>
          </a:blip>
          <a:srcRect b="0" l="0" r="0" t="0"/>
          <a:stretch/>
        </p:blipFill>
        <p:spPr>
          <a:xfrm>
            <a:off x="9873139" y="3555325"/>
            <a:ext cx="718066" cy="718066"/>
          </a:xfrm>
          <a:prstGeom prst="rect">
            <a:avLst/>
          </a:prstGeom>
          <a:noFill/>
          <a:ln>
            <a:noFill/>
          </a:ln>
        </p:spPr>
      </p:pic>
      <p:pic>
        <p:nvPicPr>
          <p:cNvPr descr="preencoded.png" id="240" name="Google Shape;240;p29"/>
          <p:cNvPicPr preferRelativeResize="0"/>
          <p:nvPr/>
        </p:nvPicPr>
        <p:blipFill rotWithShape="1">
          <a:blip r:embed="rId8">
            <a:alphaModFix/>
          </a:blip>
          <a:srcRect b="0" l="0" r="0" t="0"/>
          <a:stretch/>
        </p:blipFill>
        <p:spPr>
          <a:xfrm>
            <a:off x="10070544" y="3752731"/>
            <a:ext cx="323136" cy="323136"/>
          </a:xfrm>
          <a:prstGeom prst="rect">
            <a:avLst/>
          </a:prstGeom>
          <a:noFill/>
          <a:ln>
            <a:noFill/>
          </a:ln>
        </p:spPr>
      </p:pic>
      <p:sp>
        <p:nvSpPr>
          <p:cNvPr id="241" name="Google Shape;241;p29"/>
          <p:cNvSpPr/>
          <p:nvPr/>
        </p:nvSpPr>
        <p:spPr>
          <a:xfrm>
            <a:off x="9873139" y="4512707"/>
            <a:ext cx="3017044"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9E1FF"/>
              </a:buClr>
              <a:buSzPts val="2200"/>
              <a:buFont typeface="Kanit"/>
              <a:buNone/>
            </a:pPr>
            <a:r>
              <a:rPr b="0" i="0" lang="en-US" sz="2200" u="none" cap="none" strike="noStrike">
                <a:solidFill>
                  <a:srgbClr val="D9E1FF"/>
                </a:solidFill>
                <a:latin typeface="Kanit"/>
                <a:ea typeface="Kanit"/>
                <a:cs typeface="Kanit"/>
                <a:sym typeface="Kanit"/>
              </a:rPr>
              <a:t>Reinforcement Learning</a:t>
            </a:r>
            <a:endParaRPr b="0" i="0" sz="2200" u="none" cap="none" strike="noStrike"/>
          </a:p>
        </p:txBody>
      </p:sp>
      <p:sp>
        <p:nvSpPr>
          <p:cNvPr id="242" name="Google Shape;242;p29"/>
          <p:cNvSpPr/>
          <p:nvPr/>
        </p:nvSpPr>
        <p:spPr>
          <a:xfrm>
            <a:off x="9873139" y="5008245"/>
            <a:ext cx="3680222"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Martel Sans"/>
              <a:buNone/>
            </a:pPr>
            <a:r>
              <a:rPr b="0" i="0" lang="en-US" sz="1850" u="none" cap="none" strike="noStrike">
                <a:solidFill>
                  <a:srgbClr val="D9E1FF"/>
                </a:solidFill>
                <a:latin typeface="Martel Sans"/>
                <a:ea typeface="Martel Sans"/>
                <a:cs typeface="Martel Sans"/>
                <a:sym typeface="Martel Sans"/>
              </a:rPr>
              <a:t>An agent learns to make optimal decisions through trial and error, based on rewards.</a:t>
            </a:r>
            <a:endParaRPr b="0" i="0" sz="1850" u="none" cap="none" strike="noStrike"/>
          </a:p>
        </p:txBody>
      </p:sp>
      <p:sp>
        <p:nvSpPr>
          <p:cNvPr id="243" name="Google Shape;243;p29"/>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a:t>
            </a:r>
            <a:r>
              <a:rPr lang="en-US"/>
              <a:t>ife is shaping you</a:t>
            </a:r>
            <a:endParaRPr/>
          </a:p>
        </p:txBody>
      </p:sp>
      <p:sp>
        <p:nvSpPr>
          <p:cNvPr id="244" name="Google Shape;244;p29"/>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p:nvPr/>
        </p:nvSpPr>
        <p:spPr>
          <a:xfrm>
            <a:off x="806410" y="685681"/>
            <a:ext cx="1627500" cy="427500"/>
          </a:xfrm>
          <a:prstGeom prst="roundRect">
            <a:avLst>
              <a:gd fmla="val 6469" name="adj"/>
            </a:avLst>
          </a:prstGeom>
          <a:solidFill>
            <a:srgbClr val="4C0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944653" y="754720"/>
            <a:ext cx="1910100" cy="427500"/>
          </a:xfrm>
          <a:prstGeom prst="rect">
            <a:avLst/>
          </a:prstGeom>
          <a:noFill/>
          <a:ln>
            <a:noFill/>
          </a:ln>
        </p:spPr>
        <p:txBody>
          <a:bodyPr anchorCtr="0" anchor="t" bIns="0" lIns="0" spcFirstLastPara="1" rIns="0" wrap="square" tIns="0">
            <a:noAutofit/>
          </a:bodyPr>
          <a:lstStyle/>
          <a:p>
            <a:pPr indent="0" lvl="0" marL="0" marR="0" rtl="0" algn="l">
              <a:lnSpc>
                <a:spcPct val="155172"/>
              </a:lnSpc>
              <a:spcBef>
                <a:spcPts val="0"/>
              </a:spcBef>
              <a:spcAft>
                <a:spcPts val="0"/>
              </a:spcAft>
              <a:buClr>
                <a:srgbClr val="D9E1FF"/>
              </a:buClr>
              <a:buSzPts val="1450"/>
              <a:buFont typeface="Martel Sans"/>
              <a:buNone/>
            </a:pPr>
            <a:r>
              <a:rPr b="0" i="0" lang="en-US" sz="1450" u="none" cap="none" strike="noStrike">
                <a:solidFill>
                  <a:srgbClr val="D9E1FF"/>
                </a:solidFill>
                <a:latin typeface="Martel Sans"/>
                <a:ea typeface="Martel Sans"/>
                <a:cs typeface="Martel Sans"/>
                <a:sym typeface="Martel Sans"/>
              </a:rPr>
              <a:t>CUTTING EDGE</a:t>
            </a:r>
            <a:endParaRPr b="0" i="0" sz="1450" u="none" cap="none" strike="noStrike"/>
          </a:p>
        </p:txBody>
      </p:sp>
      <p:sp>
        <p:nvSpPr>
          <p:cNvPr id="252" name="Google Shape;252;p30"/>
          <p:cNvSpPr/>
          <p:nvPr/>
        </p:nvSpPr>
        <p:spPr>
          <a:xfrm>
            <a:off x="806410" y="1201817"/>
            <a:ext cx="6185297" cy="54209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3400"/>
              <a:buFont typeface="Kanit"/>
              <a:buNone/>
            </a:pPr>
            <a:r>
              <a:rPr b="0" i="0" lang="en-US" sz="3400" u="none" cap="none" strike="noStrike">
                <a:solidFill>
                  <a:srgbClr val="FFFFFF"/>
                </a:solidFill>
                <a:latin typeface="Kanit"/>
                <a:ea typeface="Kanit"/>
                <a:cs typeface="Kanit"/>
                <a:sym typeface="Kanit"/>
              </a:rPr>
              <a:t>Latest Models &amp; Trends in ML/AI</a:t>
            </a:r>
            <a:endParaRPr b="0" i="0" sz="3400" u="none" cap="none" strike="noStrike"/>
          </a:p>
        </p:txBody>
      </p:sp>
      <p:pic>
        <p:nvPicPr>
          <p:cNvPr descr="preencoded.png" id="253" name="Google Shape;253;p30"/>
          <p:cNvPicPr preferRelativeResize="0"/>
          <p:nvPr/>
        </p:nvPicPr>
        <p:blipFill rotWithShape="1">
          <a:blip r:embed="rId3">
            <a:alphaModFix/>
          </a:blip>
          <a:srcRect b="0" l="0" r="0" t="0"/>
          <a:stretch/>
        </p:blipFill>
        <p:spPr>
          <a:xfrm>
            <a:off x="806410" y="2076569"/>
            <a:ext cx="1078944" cy="1078944"/>
          </a:xfrm>
          <a:prstGeom prst="rect">
            <a:avLst/>
          </a:prstGeom>
          <a:noFill/>
          <a:ln>
            <a:noFill/>
          </a:ln>
        </p:spPr>
      </p:pic>
      <p:sp>
        <p:nvSpPr>
          <p:cNvPr id="254" name="Google Shape;254;p30"/>
          <p:cNvSpPr/>
          <p:nvPr/>
        </p:nvSpPr>
        <p:spPr>
          <a:xfrm>
            <a:off x="2107049" y="2076569"/>
            <a:ext cx="1745813" cy="1016556"/>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NLP Breakthroughs</a:t>
            </a:r>
            <a:endParaRPr b="0" i="0" sz="2100" u="none" cap="none" strike="noStrike"/>
          </a:p>
        </p:txBody>
      </p:sp>
      <p:sp>
        <p:nvSpPr>
          <p:cNvPr id="255" name="Google Shape;255;p30"/>
          <p:cNvSpPr/>
          <p:nvPr/>
        </p:nvSpPr>
        <p:spPr>
          <a:xfrm>
            <a:off x="2107049" y="3226118"/>
            <a:ext cx="1745813" cy="3255407"/>
          </a:xfrm>
          <a:prstGeom prst="rect">
            <a:avLst/>
          </a:prstGeom>
          <a:noFill/>
          <a:ln>
            <a:noFill/>
          </a:ln>
        </p:spPr>
        <p:txBody>
          <a:bodyPr anchorCtr="0" anchor="t" bIns="0" lIns="0" spcFirstLastPara="1" rIns="0" wrap="square" tIns="0">
            <a:noAutofit/>
          </a:bodyPr>
          <a:lstStyle/>
          <a:p>
            <a:pPr indent="0" lvl="0" marL="0" marR="0" rtl="0" algn="l">
              <a:lnSpc>
                <a:spcPct val="155555"/>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Advanced models like GPT-4/GPT-4o, LLaMA 3, and Mistral 7B are redefining language understanding and generation.</a:t>
            </a:r>
            <a:endParaRPr b="0" i="0" sz="1800" u="none" cap="none" strike="noStrike"/>
          </a:p>
        </p:txBody>
      </p:sp>
      <p:pic>
        <p:nvPicPr>
          <p:cNvPr descr="preencoded.png" id="256" name="Google Shape;256;p30"/>
          <p:cNvPicPr preferRelativeResize="0"/>
          <p:nvPr/>
        </p:nvPicPr>
        <p:blipFill rotWithShape="1">
          <a:blip r:embed="rId4">
            <a:alphaModFix/>
          </a:blip>
          <a:srcRect b="0" l="0" r="0" t="0"/>
          <a:stretch/>
        </p:blipFill>
        <p:spPr>
          <a:xfrm>
            <a:off x="4130040" y="2076569"/>
            <a:ext cx="1079063" cy="1079063"/>
          </a:xfrm>
          <a:prstGeom prst="rect">
            <a:avLst/>
          </a:prstGeom>
          <a:noFill/>
          <a:ln>
            <a:noFill/>
          </a:ln>
        </p:spPr>
      </p:pic>
      <p:sp>
        <p:nvSpPr>
          <p:cNvPr id="257" name="Google Shape;257;p30"/>
          <p:cNvSpPr/>
          <p:nvPr/>
        </p:nvSpPr>
        <p:spPr>
          <a:xfrm>
            <a:off x="5430798" y="2076569"/>
            <a:ext cx="1745813" cy="1016556"/>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Computer Vision Evolution</a:t>
            </a:r>
            <a:endParaRPr b="0" i="0" sz="2100" u="none" cap="none" strike="noStrike"/>
          </a:p>
        </p:txBody>
      </p:sp>
      <p:sp>
        <p:nvSpPr>
          <p:cNvPr id="258" name="Google Shape;258;p30"/>
          <p:cNvSpPr/>
          <p:nvPr/>
        </p:nvSpPr>
        <p:spPr>
          <a:xfrm>
            <a:off x="5430798" y="3226118"/>
            <a:ext cx="1745813" cy="3617119"/>
          </a:xfrm>
          <a:prstGeom prst="rect">
            <a:avLst/>
          </a:prstGeom>
          <a:noFill/>
          <a:ln>
            <a:noFill/>
          </a:ln>
        </p:spPr>
        <p:txBody>
          <a:bodyPr anchorCtr="0" anchor="t" bIns="0" lIns="0" spcFirstLastPara="1" rIns="0" wrap="square" tIns="0">
            <a:noAutofit/>
          </a:bodyPr>
          <a:lstStyle/>
          <a:p>
            <a:pPr indent="0" lvl="0" marL="0" marR="0" rtl="0" algn="l">
              <a:lnSpc>
                <a:spcPct val="155555"/>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Innovations such as SAM (Segment Anything Model), YOLOv8, and DINOv2 offer unparalleled image analysis capabilities.</a:t>
            </a:r>
            <a:endParaRPr b="0" i="0" sz="1800" u="none" cap="none" strike="noStrike"/>
          </a:p>
        </p:txBody>
      </p:sp>
      <p:pic>
        <p:nvPicPr>
          <p:cNvPr descr="preencoded.png" id="259" name="Google Shape;259;p30"/>
          <p:cNvPicPr preferRelativeResize="0"/>
          <p:nvPr/>
        </p:nvPicPr>
        <p:blipFill rotWithShape="1">
          <a:blip r:embed="rId5">
            <a:alphaModFix/>
          </a:blip>
          <a:srcRect b="0" l="0" r="0" t="0"/>
          <a:stretch/>
        </p:blipFill>
        <p:spPr>
          <a:xfrm>
            <a:off x="7453789" y="2076569"/>
            <a:ext cx="1078944" cy="1078944"/>
          </a:xfrm>
          <a:prstGeom prst="rect">
            <a:avLst/>
          </a:prstGeom>
          <a:noFill/>
          <a:ln>
            <a:noFill/>
          </a:ln>
        </p:spPr>
      </p:pic>
      <p:sp>
        <p:nvSpPr>
          <p:cNvPr id="260" name="Google Shape;260;p30"/>
          <p:cNvSpPr/>
          <p:nvPr/>
        </p:nvSpPr>
        <p:spPr>
          <a:xfrm>
            <a:off x="8754428" y="2076569"/>
            <a:ext cx="1745813" cy="33885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Multimodal AI</a:t>
            </a:r>
            <a:endParaRPr b="0" i="0" sz="2100" u="none" cap="none" strike="noStrike"/>
          </a:p>
        </p:txBody>
      </p:sp>
      <p:sp>
        <p:nvSpPr>
          <p:cNvPr id="261" name="Google Shape;261;p30"/>
          <p:cNvSpPr/>
          <p:nvPr/>
        </p:nvSpPr>
        <p:spPr>
          <a:xfrm>
            <a:off x="8754428" y="2548414"/>
            <a:ext cx="1745813" cy="3617119"/>
          </a:xfrm>
          <a:prstGeom prst="rect">
            <a:avLst/>
          </a:prstGeom>
          <a:noFill/>
          <a:ln>
            <a:noFill/>
          </a:ln>
        </p:spPr>
        <p:txBody>
          <a:bodyPr anchorCtr="0" anchor="t" bIns="0" lIns="0" spcFirstLastPara="1" rIns="0" wrap="square" tIns="0">
            <a:noAutofit/>
          </a:bodyPr>
          <a:lstStyle/>
          <a:p>
            <a:pPr indent="0" lvl="0" marL="0" marR="0" rtl="0" algn="l">
              <a:lnSpc>
                <a:spcPct val="155555"/>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Models like OpenAI's GPT-4 multimodal and BLIP-2 seamlessly integrate various data types, pushing AI's perceptual abilities.</a:t>
            </a:r>
            <a:endParaRPr b="0" i="0" sz="1800" u="none" cap="none" strike="noStrike"/>
          </a:p>
        </p:txBody>
      </p:sp>
      <p:pic>
        <p:nvPicPr>
          <p:cNvPr descr="preencoded.png" id="262" name="Google Shape;262;p30"/>
          <p:cNvPicPr preferRelativeResize="0"/>
          <p:nvPr/>
        </p:nvPicPr>
        <p:blipFill rotWithShape="1">
          <a:blip r:embed="rId6">
            <a:alphaModFix/>
          </a:blip>
          <a:srcRect b="0" l="0" r="0" t="0"/>
          <a:stretch/>
        </p:blipFill>
        <p:spPr>
          <a:xfrm>
            <a:off x="10777418" y="2076569"/>
            <a:ext cx="1079063" cy="1079063"/>
          </a:xfrm>
          <a:prstGeom prst="rect">
            <a:avLst/>
          </a:prstGeom>
          <a:noFill/>
          <a:ln>
            <a:noFill/>
          </a:ln>
        </p:spPr>
      </p:pic>
      <p:sp>
        <p:nvSpPr>
          <p:cNvPr id="263" name="Google Shape;263;p30"/>
          <p:cNvSpPr/>
          <p:nvPr/>
        </p:nvSpPr>
        <p:spPr>
          <a:xfrm>
            <a:off x="12078176" y="2076569"/>
            <a:ext cx="1745813" cy="1355408"/>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9E1FF"/>
              </a:buClr>
              <a:buSzPts val="2100"/>
              <a:buFont typeface="Kanit"/>
              <a:buNone/>
            </a:pPr>
            <a:r>
              <a:rPr b="0" i="0" lang="en-US" sz="2100" u="none" cap="none" strike="noStrike">
                <a:solidFill>
                  <a:srgbClr val="D9E1FF"/>
                </a:solidFill>
                <a:latin typeface="Kanit"/>
                <a:ea typeface="Kanit"/>
                <a:cs typeface="Kanit"/>
                <a:sym typeface="Kanit"/>
              </a:rPr>
              <a:t>Reinforcement Learning Advancements</a:t>
            </a:r>
            <a:endParaRPr b="0" i="0" sz="2100" u="none" cap="none" strike="noStrike"/>
          </a:p>
        </p:txBody>
      </p:sp>
      <p:sp>
        <p:nvSpPr>
          <p:cNvPr id="264" name="Google Shape;264;p30"/>
          <p:cNvSpPr/>
          <p:nvPr/>
        </p:nvSpPr>
        <p:spPr>
          <a:xfrm>
            <a:off x="12078176" y="3564969"/>
            <a:ext cx="1745813" cy="3978831"/>
          </a:xfrm>
          <a:prstGeom prst="rect">
            <a:avLst/>
          </a:prstGeom>
          <a:noFill/>
          <a:ln>
            <a:noFill/>
          </a:ln>
        </p:spPr>
        <p:txBody>
          <a:bodyPr anchorCtr="0" anchor="t" bIns="0" lIns="0" spcFirstLastPara="1" rIns="0" wrap="square" tIns="0">
            <a:noAutofit/>
          </a:bodyPr>
          <a:lstStyle/>
          <a:p>
            <a:pPr indent="0" lvl="0" marL="0" marR="0" rtl="0" algn="l">
              <a:lnSpc>
                <a:spcPct val="155555"/>
              </a:lnSpc>
              <a:spcBef>
                <a:spcPts val="0"/>
              </a:spcBef>
              <a:spcAft>
                <a:spcPts val="0"/>
              </a:spcAft>
              <a:buClr>
                <a:srgbClr val="D9E1FF"/>
              </a:buClr>
              <a:buSzPts val="1800"/>
              <a:buFont typeface="Martel Sans"/>
              <a:buNone/>
            </a:pPr>
            <a:r>
              <a:rPr b="0" i="0" lang="en-US" sz="1800" u="none" cap="none" strike="noStrike">
                <a:solidFill>
                  <a:srgbClr val="D9E1FF"/>
                </a:solidFill>
                <a:latin typeface="Martel Sans"/>
                <a:ea typeface="Martel Sans"/>
                <a:cs typeface="Martel Sans"/>
                <a:sym typeface="Martel Sans"/>
              </a:rPr>
              <a:t>MuZero and Decision Transformers are leading the charge in intelligent agent development and complex problem-solving.</a:t>
            </a:r>
            <a:endParaRPr b="0" i="0" sz="1800" u="none" cap="none" strike="noStrike"/>
          </a:p>
        </p:txBody>
      </p:sp>
      <p:sp>
        <p:nvSpPr>
          <p:cNvPr id="265" name="Google Shape;265;p30"/>
          <p:cNvSpPr/>
          <p:nvPr/>
        </p:nvSpPr>
        <p:spPr>
          <a:xfrm>
            <a:off x="12873050" y="7704900"/>
            <a:ext cx="1679700" cy="4617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a:t>
            </a:r>
            <a:r>
              <a:rPr lang="en-US"/>
              <a:t>t’s a lesson</a:t>
            </a:r>
            <a:endParaRPr/>
          </a:p>
        </p:txBody>
      </p:sp>
      <p:sp>
        <p:nvSpPr>
          <p:cNvPr id="266" name="Google Shape;266;p30"/>
          <p:cNvSpPr/>
          <p:nvPr/>
        </p:nvSpPr>
        <p:spPr>
          <a:xfrm>
            <a:off x="12450975" y="7810450"/>
            <a:ext cx="294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7</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